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18"/>
  </p:notesMasterIdLst>
  <p:handoutMasterIdLst>
    <p:handoutMasterId r:id="rId19"/>
  </p:handoutMasterIdLst>
  <p:sldIdLst>
    <p:sldId id="256" r:id="rId2"/>
    <p:sldId id="258" r:id="rId3"/>
    <p:sldId id="276" r:id="rId4"/>
    <p:sldId id="262" r:id="rId5"/>
    <p:sldId id="263" r:id="rId6"/>
    <p:sldId id="264" r:id="rId7"/>
    <p:sldId id="265" r:id="rId8"/>
    <p:sldId id="266" r:id="rId9"/>
    <p:sldId id="267" r:id="rId10"/>
    <p:sldId id="268" r:id="rId11"/>
    <p:sldId id="269" r:id="rId12"/>
    <p:sldId id="270" r:id="rId13"/>
    <p:sldId id="271" r:id="rId14"/>
    <p:sldId id="272" r:id="rId15"/>
    <p:sldId id="275" r:id="rId16"/>
    <p:sldId id="274" r:id="rId17"/>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40"/>
    <a:srgbClr val="496C60"/>
    <a:srgbClr val="C0C0C0"/>
    <a:srgbClr val="777777"/>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65" autoAdjust="0"/>
    <p:restoredTop sz="94660"/>
  </p:normalViewPr>
  <p:slideViewPr>
    <p:cSldViewPr>
      <p:cViewPr varScale="1">
        <p:scale>
          <a:sx n="85" d="100"/>
          <a:sy n="85" d="100"/>
        </p:scale>
        <p:origin x="1152" y="90"/>
      </p:cViewPr>
      <p:guideLst>
        <p:guide orient="horz" pos="2160"/>
        <p:guide pos="2880"/>
      </p:guideLst>
    </p:cSldViewPr>
  </p:slideViewPr>
  <p:notesTextViewPr>
    <p:cViewPr>
      <p:scale>
        <a:sx n="100" d="100"/>
        <a:sy n="100" d="100"/>
      </p:scale>
      <p:origin x="0" y="0"/>
    </p:cViewPr>
  </p:notesTextViewPr>
  <p:notesViewPr>
    <p:cSldViewPr>
      <p:cViewPr varScale="1">
        <p:scale>
          <a:sx n="74" d="100"/>
          <a:sy n="74" d="100"/>
        </p:scale>
        <p:origin x="-2160"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cs typeface="+mn-cs"/>
              </a:defRPr>
            </a:lvl1pPr>
          </a:lstStyle>
          <a:p>
            <a:pPr>
              <a:defRPr/>
            </a:pPr>
            <a:endParaRPr lang="en-US"/>
          </a:p>
        </p:txBody>
      </p:sp>
      <p:sp>
        <p:nvSpPr>
          <p:cNvPr id="9219" name="Rectangle 3"/>
          <p:cNvSpPr>
            <a:spLocks noGrp="1" noChangeArrowheads="1"/>
          </p:cNvSpPr>
          <p:nvPr>
            <p:ph type="dt" sz="quarter" idx="1"/>
          </p:nvPr>
        </p:nvSpPr>
        <p:spPr bwMode="auto">
          <a:xfrm>
            <a:off x="3970338"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cs typeface="+mn-cs"/>
              </a:defRPr>
            </a:lvl1pPr>
          </a:lstStyle>
          <a:p>
            <a:pPr>
              <a:defRPr/>
            </a:pPr>
            <a:endParaRPr lang="en-US"/>
          </a:p>
        </p:txBody>
      </p:sp>
      <p:sp>
        <p:nvSpPr>
          <p:cNvPr id="9220" name="Rectangle 4"/>
          <p:cNvSpPr>
            <a:spLocks noGrp="1" noChangeArrowheads="1"/>
          </p:cNvSpPr>
          <p:nvPr>
            <p:ph type="ftr" sz="quarter" idx="2"/>
          </p:nvPr>
        </p:nvSpPr>
        <p:spPr bwMode="auto">
          <a:xfrm>
            <a:off x="0"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cs typeface="+mn-cs"/>
              </a:defRPr>
            </a:lvl1pPr>
          </a:lstStyle>
          <a:p>
            <a:pPr>
              <a:defRPr/>
            </a:pPr>
            <a:endParaRPr lang="en-US"/>
          </a:p>
        </p:txBody>
      </p:sp>
      <p:sp>
        <p:nvSpPr>
          <p:cNvPr id="9221" name="Rectangle 5"/>
          <p:cNvSpPr>
            <a:spLocks noGrp="1" noChangeArrowheads="1"/>
          </p:cNvSpPr>
          <p:nvPr>
            <p:ph type="sldNum" sz="quarter" idx="3"/>
          </p:nvPr>
        </p:nvSpPr>
        <p:spPr bwMode="auto">
          <a:xfrm>
            <a:off x="3970338"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73235724-9415-48A3-A046-2EBE713BF1D1}" type="slidenum">
              <a:rPr lang="en-US" altLang="en-US"/>
              <a:pPr>
                <a:defRPr/>
              </a:pPr>
              <a:t>‹#›</a:t>
            </a:fld>
            <a:endParaRPr lang="en-US" altLang="en-US"/>
          </a:p>
        </p:txBody>
      </p:sp>
    </p:spTree>
    <p:extLst>
      <p:ext uri="{BB962C8B-B14F-4D97-AF65-F5344CB8AC3E}">
        <p14:creationId xmlns:p14="http://schemas.microsoft.com/office/powerpoint/2010/main" val="4112234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defTabSz="931887" eaLnBrk="1" hangingPunct="1">
              <a:defRPr sz="1300">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3970338" y="0"/>
            <a:ext cx="3038475" cy="463550"/>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lvl1pPr algn="r" defTabSz="931887" eaLnBrk="1" hangingPunct="1">
              <a:defRPr sz="1300">
                <a:latin typeface="Arial"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01675" y="4416425"/>
            <a:ext cx="5607050" cy="4181475"/>
          </a:xfrm>
          <a:prstGeom prst="rect">
            <a:avLst/>
          </a:prstGeom>
          <a:noFill/>
          <a:ln w="9525">
            <a:noFill/>
            <a:miter lim="800000"/>
            <a:headEnd/>
            <a:tailEnd/>
          </a:ln>
          <a:effectLst/>
        </p:spPr>
        <p:txBody>
          <a:bodyPr vert="horz" wrap="square" lIns="93172" tIns="46586" rIns="93172"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defTabSz="931887" eaLnBrk="1" hangingPunct="1">
              <a:defRPr sz="1300">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2" tIns="46586" rIns="93172" bIns="46586" numCol="1" anchor="b" anchorCtr="0" compatLnSpc="1">
            <a:prstTxWarp prst="textNoShape">
              <a:avLst/>
            </a:prstTxWarp>
          </a:bodyPr>
          <a:lstStyle>
            <a:lvl1pPr algn="r" defTabSz="931863" eaLnBrk="1" hangingPunct="1">
              <a:defRPr sz="1300"/>
            </a:lvl1pPr>
          </a:lstStyle>
          <a:p>
            <a:pPr>
              <a:defRPr/>
            </a:pPr>
            <a:fld id="{00DEB220-84A7-44BA-BD24-1D8BBF4F25D4}" type="slidenum">
              <a:rPr lang="en-US" altLang="en-US"/>
              <a:pPr>
                <a:defRPr/>
              </a:pPr>
              <a:t>‹#›</a:t>
            </a:fld>
            <a:endParaRPr lang="en-US" altLang="en-US"/>
          </a:p>
        </p:txBody>
      </p:sp>
    </p:spTree>
    <p:extLst>
      <p:ext uri="{BB962C8B-B14F-4D97-AF65-F5344CB8AC3E}">
        <p14:creationId xmlns:p14="http://schemas.microsoft.com/office/powerpoint/2010/main" val="135234876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1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spcBef>
                <a:spcPct val="30000"/>
              </a:spcBef>
              <a:defRPr sz="1200">
                <a:solidFill>
                  <a:schemeClr val="tx1"/>
                </a:solidFill>
                <a:latin typeface="Arial" panose="020B0604020202020204" pitchFamily="34" charset="0"/>
              </a:defRPr>
            </a:lvl1pPr>
            <a:lvl2pPr marL="715963" indent="-274638" defTabSz="931863">
              <a:spcBef>
                <a:spcPct val="30000"/>
              </a:spcBef>
              <a:defRPr sz="1200">
                <a:solidFill>
                  <a:schemeClr val="tx1"/>
                </a:solidFill>
                <a:latin typeface="Arial" panose="020B0604020202020204" pitchFamily="34" charset="0"/>
              </a:defRPr>
            </a:lvl2pPr>
            <a:lvl3pPr marL="1101725" indent="-219075" defTabSz="931863">
              <a:spcBef>
                <a:spcPct val="30000"/>
              </a:spcBef>
              <a:defRPr sz="1200">
                <a:solidFill>
                  <a:schemeClr val="tx1"/>
                </a:solidFill>
                <a:latin typeface="Arial" panose="020B0604020202020204" pitchFamily="34" charset="0"/>
              </a:defRPr>
            </a:lvl3pPr>
            <a:lvl4pPr marL="1541463" indent="-219075" defTabSz="931863">
              <a:spcBef>
                <a:spcPct val="30000"/>
              </a:spcBef>
              <a:defRPr sz="1200">
                <a:solidFill>
                  <a:schemeClr val="tx1"/>
                </a:solidFill>
                <a:latin typeface="Arial" panose="020B0604020202020204" pitchFamily="34" charset="0"/>
              </a:defRPr>
            </a:lvl4pPr>
            <a:lvl5pPr marL="1982788" indent="-219075" defTabSz="931863">
              <a:spcBef>
                <a:spcPct val="30000"/>
              </a:spcBef>
              <a:defRPr sz="1200">
                <a:solidFill>
                  <a:schemeClr val="tx1"/>
                </a:solidFill>
                <a:latin typeface="Arial" panose="020B0604020202020204" pitchFamily="34" charset="0"/>
              </a:defRPr>
            </a:lvl5pPr>
            <a:lvl6pPr marL="2439988" indent="-219075" defTabSz="931863" eaLnBrk="0" fontAlgn="base" hangingPunct="0">
              <a:spcBef>
                <a:spcPct val="30000"/>
              </a:spcBef>
              <a:spcAft>
                <a:spcPct val="0"/>
              </a:spcAft>
              <a:defRPr sz="1200">
                <a:solidFill>
                  <a:schemeClr val="tx1"/>
                </a:solidFill>
                <a:latin typeface="Arial" panose="020B0604020202020204" pitchFamily="34" charset="0"/>
              </a:defRPr>
            </a:lvl6pPr>
            <a:lvl7pPr marL="2897188" indent="-219075" defTabSz="931863" eaLnBrk="0" fontAlgn="base" hangingPunct="0">
              <a:spcBef>
                <a:spcPct val="30000"/>
              </a:spcBef>
              <a:spcAft>
                <a:spcPct val="0"/>
              </a:spcAft>
              <a:defRPr sz="1200">
                <a:solidFill>
                  <a:schemeClr val="tx1"/>
                </a:solidFill>
                <a:latin typeface="Arial" panose="020B0604020202020204" pitchFamily="34" charset="0"/>
              </a:defRPr>
            </a:lvl7pPr>
            <a:lvl8pPr marL="3354388" indent="-219075" defTabSz="931863" eaLnBrk="0" fontAlgn="base" hangingPunct="0">
              <a:spcBef>
                <a:spcPct val="30000"/>
              </a:spcBef>
              <a:spcAft>
                <a:spcPct val="0"/>
              </a:spcAft>
              <a:defRPr sz="1200">
                <a:solidFill>
                  <a:schemeClr val="tx1"/>
                </a:solidFill>
                <a:latin typeface="Arial" panose="020B0604020202020204" pitchFamily="34" charset="0"/>
              </a:defRPr>
            </a:lvl8pPr>
            <a:lvl9pPr marL="3811588" indent="-219075" defTabSz="93186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CF5ADD-08F1-4C19-B19E-E6429A32C1A5}" type="slidenum">
              <a:rPr lang="en-US" altLang="en-US" sz="1300" smtClean="0"/>
              <a:pPr>
                <a:spcBef>
                  <a:spcPct val="0"/>
                </a:spcBef>
              </a:pPr>
              <a:t>1</a:t>
            </a:fld>
            <a:endParaRPr lang="en-US" altLang="en-US" sz="1300" smtClean="0"/>
          </a:p>
        </p:txBody>
      </p:sp>
    </p:spTree>
    <p:extLst>
      <p:ext uri="{BB962C8B-B14F-4D97-AF65-F5344CB8AC3E}">
        <p14:creationId xmlns:p14="http://schemas.microsoft.com/office/powerpoint/2010/main" val="2623316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2057401" y="76200"/>
            <a:ext cx="4495800" cy="3276600"/>
          </a:xfrm>
        </p:spPr>
        <p:txBody>
          <a:bodyPr/>
          <a:lstStyle>
            <a:lvl1pPr algn="ctr">
              <a:defRPr sz="4000"/>
            </a:lvl1pPr>
          </a:lstStyle>
          <a:p>
            <a:r>
              <a:rPr lang="en-US" smtClean="0"/>
              <a:t>Click to edit Master title style</a:t>
            </a:r>
            <a:endParaRPr lang="en-US" dirty="0"/>
          </a:p>
        </p:txBody>
      </p:sp>
    </p:spTree>
    <p:extLst>
      <p:ext uri="{BB962C8B-B14F-4D97-AF65-F5344CB8AC3E}">
        <p14:creationId xmlns:p14="http://schemas.microsoft.com/office/powerpoint/2010/main" val="144899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879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763000" cy="792162"/>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0" y="1295400"/>
            <a:ext cx="41925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04800" y="1981200"/>
            <a:ext cx="4192588" cy="4800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1295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981200"/>
            <a:ext cx="4041775" cy="48005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1416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55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2057401" y="76200"/>
            <a:ext cx="4495800" cy="3276600"/>
          </a:xfrm>
        </p:spPr>
        <p:txBody>
          <a:bodyPr/>
          <a:lstStyle>
            <a:lvl1pPr algn="ctr">
              <a:defRPr sz="4000"/>
            </a:lvl1pPr>
          </a:lstStyle>
          <a:p>
            <a:r>
              <a:rPr lang="en-US" smtClean="0"/>
              <a:t>Click to edit Master title style</a:t>
            </a:r>
            <a:endParaRPr lang="en-US" dirty="0"/>
          </a:p>
        </p:txBody>
      </p:sp>
    </p:spTree>
    <p:extLst>
      <p:ext uri="{BB962C8B-B14F-4D97-AF65-F5344CB8AC3E}">
        <p14:creationId xmlns:p14="http://schemas.microsoft.com/office/powerpoint/2010/main" val="1635800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04800" y="228600"/>
            <a:ext cx="876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304800" y="1219200"/>
            <a:ext cx="8763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Formatting for paragraph style with a wrapping paragraph</a:t>
            </a:r>
          </a:p>
          <a:p>
            <a:pPr lvl="0"/>
            <a:endParaRPr lang="en-US" altLang="en-US" smtClean="0"/>
          </a:p>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776" r:id="rId1"/>
    <p:sldLayoutId id="2147483773" r:id="rId2"/>
    <p:sldLayoutId id="2147483774" r:id="rId3"/>
    <p:sldLayoutId id="2147483775" r:id="rId4"/>
    <p:sldLayoutId id="2147483777" r:id="rId5"/>
  </p:sldLayoutIdLst>
  <p:txStyles>
    <p:titleStyle>
      <a:lvl1pPr algn="l" rtl="0" eaLnBrk="0" fontAlgn="base" hangingPunct="0">
        <a:spcBef>
          <a:spcPct val="0"/>
        </a:spcBef>
        <a:spcAft>
          <a:spcPct val="0"/>
        </a:spcAft>
        <a:defRPr sz="3600" b="1">
          <a:solidFill>
            <a:schemeClr val="bg1"/>
          </a:solidFill>
          <a:latin typeface="+mj-lt"/>
          <a:ea typeface="+mj-ea"/>
          <a:cs typeface="+mj-cs"/>
        </a:defRPr>
      </a:lvl1pPr>
      <a:lvl2pPr algn="l" rtl="0" eaLnBrk="0" fontAlgn="base" hangingPunct="0">
        <a:spcBef>
          <a:spcPct val="0"/>
        </a:spcBef>
        <a:spcAft>
          <a:spcPct val="0"/>
        </a:spcAft>
        <a:defRPr sz="3600" b="1">
          <a:solidFill>
            <a:schemeClr val="bg1"/>
          </a:solidFill>
          <a:latin typeface="Arial" charset="0"/>
        </a:defRPr>
      </a:lvl2pPr>
      <a:lvl3pPr algn="l" rtl="0" eaLnBrk="0" fontAlgn="base" hangingPunct="0">
        <a:spcBef>
          <a:spcPct val="0"/>
        </a:spcBef>
        <a:spcAft>
          <a:spcPct val="0"/>
        </a:spcAft>
        <a:defRPr sz="3600" b="1">
          <a:solidFill>
            <a:schemeClr val="bg1"/>
          </a:solidFill>
          <a:latin typeface="Arial" charset="0"/>
        </a:defRPr>
      </a:lvl3pPr>
      <a:lvl4pPr algn="l" rtl="0" eaLnBrk="0" fontAlgn="base" hangingPunct="0">
        <a:spcBef>
          <a:spcPct val="0"/>
        </a:spcBef>
        <a:spcAft>
          <a:spcPct val="0"/>
        </a:spcAft>
        <a:defRPr sz="3600" b="1">
          <a:solidFill>
            <a:schemeClr val="bg1"/>
          </a:solidFill>
          <a:latin typeface="Arial" charset="0"/>
        </a:defRPr>
      </a:lvl4pPr>
      <a:lvl5pPr algn="l" rtl="0" eaLnBrk="0" fontAlgn="base" hangingPunct="0">
        <a:spcBef>
          <a:spcPct val="0"/>
        </a:spcBef>
        <a:spcAft>
          <a:spcPct val="0"/>
        </a:spcAft>
        <a:defRPr sz="3600" b="1">
          <a:solidFill>
            <a:schemeClr val="bg1"/>
          </a:solidFill>
          <a:latin typeface="Arial" charset="0"/>
        </a:defRPr>
      </a:lvl5pPr>
      <a:lvl6pPr marL="457200" algn="l" rtl="0" eaLnBrk="1" fontAlgn="base" hangingPunct="1">
        <a:spcBef>
          <a:spcPct val="0"/>
        </a:spcBef>
        <a:spcAft>
          <a:spcPct val="0"/>
        </a:spcAft>
        <a:defRPr sz="3600" b="1">
          <a:solidFill>
            <a:schemeClr val="bg1"/>
          </a:solidFill>
          <a:latin typeface="Arial" charset="0"/>
        </a:defRPr>
      </a:lvl6pPr>
      <a:lvl7pPr marL="914400" algn="l" rtl="0" eaLnBrk="1" fontAlgn="base" hangingPunct="1">
        <a:spcBef>
          <a:spcPct val="0"/>
        </a:spcBef>
        <a:spcAft>
          <a:spcPct val="0"/>
        </a:spcAft>
        <a:defRPr sz="3600" b="1">
          <a:solidFill>
            <a:schemeClr val="bg1"/>
          </a:solidFill>
          <a:latin typeface="Arial" charset="0"/>
        </a:defRPr>
      </a:lvl7pPr>
      <a:lvl8pPr marL="1371600" algn="l" rtl="0" eaLnBrk="1" fontAlgn="base" hangingPunct="1">
        <a:spcBef>
          <a:spcPct val="0"/>
        </a:spcBef>
        <a:spcAft>
          <a:spcPct val="0"/>
        </a:spcAft>
        <a:defRPr sz="3600" b="1">
          <a:solidFill>
            <a:schemeClr val="bg1"/>
          </a:solidFill>
          <a:latin typeface="Arial" charset="0"/>
        </a:defRPr>
      </a:lvl8pPr>
      <a:lvl9pPr marL="1828800" algn="l" rtl="0" eaLnBrk="1" fontAlgn="base" hangingPunct="1">
        <a:spcBef>
          <a:spcPct val="0"/>
        </a:spcBef>
        <a:spcAft>
          <a:spcPct val="0"/>
        </a:spcAft>
        <a:defRPr sz="3600" b="1">
          <a:solidFill>
            <a:schemeClr val="bg1"/>
          </a:solidFill>
          <a:latin typeface="Arial" charset="0"/>
        </a:defRPr>
      </a:lvl9pPr>
    </p:titleStyle>
    <p:bodyStyle>
      <a:lvl1pPr marL="341313" indent="-231775" algn="l" rtl="0" eaLnBrk="0" fontAlgn="base" hangingPunct="0">
        <a:spcBef>
          <a:spcPct val="20000"/>
        </a:spcBef>
        <a:spcAft>
          <a:spcPct val="0"/>
        </a:spcAft>
        <a:buClr>
          <a:srgbClr val="496C60"/>
        </a:buClr>
        <a:buChar char="•"/>
        <a:defRPr sz="3200">
          <a:solidFill>
            <a:schemeClr val="tx1"/>
          </a:solidFill>
          <a:latin typeface="+mj-lt"/>
          <a:ea typeface="+mn-ea"/>
          <a:cs typeface="+mn-cs"/>
        </a:defRPr>
      </a:lvl1pPr>
      <a:lvl2pPr marL="798513" indent="-285750" algn="l" rtl="0" eaLnBrk="0" fontAlgn="base" hangingPunct="0">
        <a:spcBef>
          <a:spcPct val="20000"/>
        </a:spcBef>
        <a:spcAft>
          <a:spcPct val="0"/>
        </a:spcAft>
        <a:buClr>
          <a:srgbClr val="496C60"/>
        </a:buClr>
        <a:buChar char="•"/>
        <a:defRPr sz="2800">
          <a:solidFill>
            <a:schemeClr val="tx1"/>
          </a:solidFill>
          <a:latin typeface="+mn-lt"/>
        </a:defRPr>
      </a:lvl2pPr>
      <a:lvl3pPr marL="1143000" indent="-228600" algn="l" rtl="0" eaLnBrk="0" fontAlgn="base" hangingPunct="0">
        <a:spcBef>
          <a:spcPct val="20000"/>
        </a:spcBef>
        <a:spcAft>
          <a:spcPct val="0"/>
        </a:spcAft>
        <a:buClr>
          <a:srgbClr val="496C60"/>
        </a:buClr>
        <a:buChar char="•"/>
        <a:defRPr sz="2400">
          <a:solidFill>
            <a:schemeClr val="tx1"/>
          </a:solidFill>
          <a:latin typeface="+mn-lt"/>
        </a:defRPr>
      </a:lvl3pPr>
      <a:lvl4pPr marL="1600200" indent="-228600" algn="l" rtl="0" eaLnBrk="0" fontAlgn="base" hangingPunct="0">
        <a:spcBef>
          <a:spcPct val="20000"/>
        </a:spcBef>
        <a:spcAft>
          <a:spcPct val="0"/>
        </a:spcAft>
        <a:buClr>
          <a:srgbClr val="496C60"/>
        </a:buClr>
        <a:buChar char="•"/>
        <a:defRPr sz="2000">
          <a:solidFill>
            <a:schemeClr val="tx1"/>
          </a:solidFill>
          <a:latin typeface="+mn-lt"/>
        </a:defRPr>
      </a:lvl4pPr>
      <a:lvl5pPr marL="2057400" indent="-228600" algn="l" rtl="0" eaLnBrk="0" fontAlgn="base" hangingPunct="0">
        <a:spcBef>
          <a:spcPct val="20000"/>
        </a:spcBef>
        <a:spcAft>
          <a:spcPct val="0"/>
        </a:spcAft>
        <a:buClr>
          <a:srgbClr val="496C60"/>
        </a:buClr>
        <a:buChar char="•"/>
        <a:defRPr sz="2000">
          <a:solidFill>
            <a:schemeClr val="tx1"/>
          </a:solidFill>
          <a:latin typeface="+mn-lt"/>
        </a:defRPr>
      </a:lvl5pPr>
      <a:lvl6pPr marL="2514600" indent="-228600" algn="l" rtl="0" eaLnBrk="1" fontAlgn="base" hangingPunct="1">
        <a:spcBef>
          <a:spcPct val="20000"/>
        </a:spcBef>
        <a:spcAft>
          <a:spcPct val="0"/>
        </a:spcAft>
        <a:buClr>
          <a:srgbClr val="496C60"/>
        </a:buClr>
        <a:buChar char="•"/>
        <a:defRPr sz="2000">
          <a:solidFill>
            <a:schemeClr val="tx1"/>
          </a:solidFill>
          <a:latin typeface="+mn-lt"/>
        </a:defRPr>
      </a:lvl6pPr>
      <a:lvl7pPr marL="2971800" indent="-228600" algn="l" rtl="0" eaLnBrk="1" fontAlgn="base" hangingPunct="1">
        <a:spcBef>
          <a:spcPct val="20000"/>
        </a:spcBef>
        <a:spcAft>
          <a:spcPct val="0"/>
        </a:spcAft>
        <a:buClr>
          <a:srgbClr val="496C60"/>
        </a:buClr>
        <a:buChar char="•"/>
        <a:defRPr sz="2000">
          <a:solidFill>
            <a:schemeClr val="tx1"/>
          </a:solidFill>
          <a:latin typeface="+mn-lt"/>
        </a:defRPr>
      </a:lvl7pPr>
      <a:lvl8pPr marL="3429000" indent="-228600" algn="l" rtl="0" eaLnBrk="1" fontAlgn="base" hangingPunct="1">
        <a:spcBef>
          <a:spcPct val="20000"/>
        </a:spcBef>
        <a:spcAft>
          <a:spcPct val="0"/>
        </a:spcAft>
        <a:buClr>
          <a:srgbClr val="496C60"/>
        </a:buClr>
        <a:buChar char="•"/>
        <a:defRPr sz="2000">
          <a:solidFill>
            <a:schemeClr val="tx1"/>
          </a:solidFill>
          <a:latin typeface="+mn-lt"/>
        </a:defRPr>
      </a:lvl8pPr>
      <a:lvl9pPr marL="3886200" indent="-228600" algn="l" rtl="0" eaLnBrk="1" fontAlgn="base" hangingPunct="1">
        <a:spcBef>
          <a:spcPct val="20000"/>
        </a:spcBef>
        <a:spcAft>
          <a:spcPct val="0"/>
        </a:spcAft>
        <a:buClr>
          <a:srgbClr val="496C6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emf"/><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25775" y="1303338"/>
            <a:ext cx="2984500" cy="1200150"/>
          </a:xfrm>
          <a:prstGeom prst="rect">
            <a:avLst/>
          </a:prstGeom>
          <a:noFill/>
        </p:spPr>
        <p:txBody>
          <a:bodyPr anchor="ctr">
            <a:spAutoFit/>
          </a:bodyPr>
          <a:lstStyle/>
          <a:p>
            <a:pPr algn="ctr" eaLnBrk="1" hangingPunct="1">
              <a:defRPr/>
            </a:pPr>
            <a:r>
              <a:rPr lang="en-US" sz="2400" b="1" dirty="0">
                <a:latin typeface="+mj-lt"/>
                <a:cs typeface="+mn-cs"/>
              </a:rPr>
              <a:t>Put Your</a:t>
            </a:r>
          </a:p>
          <a:p>
            <a:pPr algn="ctr" eaLnBrk="1" hangingPunct="1">
              <a:defRPr/>
            </a:pPr>
            <a:r>
              <a:rPr lang="en-US" sz="2400" b="1" dirty="0">
                <a:latin typeface="+mj-lt"/>
                <a:cs typeface="+mn-cs"/>
              </a:rPr>
              <a:t>Prospect’s Logo</a:t>
            </a:r>
          </a:p>
          <a:p>
            <a:pPr algn="ctr" eaLnBrk="1" hangingPunct="1">
              <a:defRPr/>
            </a:pPr>
            <a:r>
              <a:rPr lang="en-US" sz="2400" b="1" dirty="0">
                <a:latin typeface="+mj-lt"/>
                <a:cs typeface="+mn-cs"/>
              </a:rPr>
              <a:t>Here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p:cNvPicPr>
            <a:picLocks noChangeAspect="1"/>
          </p:cNvPicPr>
          <p:nvPr/>
        </p:nvPicPr>
        <p:blipFill>
          <a:blip r:embed="rId2">
            <a:extLst>
              <a:ext uri="{28A0092B-C50C-407E-A947-70E740481C1C}">
                <a14:useLocalDpi xmlns:a14="http://schemas.microsoft.com/office/drawing/2010/main" val="0"/>
              </a:ext>
            </a:extLst>
          </a:blip>
          <a:srcRect t="80994"/>
          <a:stretch>
            <a:fillRect/>
          </a:stretch>
        </p:blipFill>
        <p:spPr bwMode="auto">
          <a:xfrm>
            <a:off x="0" y="5257800"/>
            <a:ext cx="9144000"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a:xfrm>
            <a:off x="3192463" y="1287463"/>
            <a:ext cx="5799137" cy="3513137"/>
          </a:xfrm>
          <a:prstGeom prst="rect">
            <a:avLst/>
          </a:prstGeom>
        </p:spPr>
        <p:txBody>
          <a:bodyPr>
            <a:spAutoFit/>
          </a:bodyPr>
          <a:lstStyle>
            <a:defPPr>
              <a:defRPr lang="en-US"/>
            </a:defPPr>
            <a:lvl1pPr defTabSz="457200">
              <a:lnSpc>
                <a:spcPct val="130000"/>
              </a:lnSpc>
              <a:defRPr sz="2100">
                <a:latin typeface="Arial" pitchFamily="34" charset="0"/>
                <a:ea typeface="MS PGothic" pitchFamily="34" charset="-128"/>
                <a:cs typeface="Arial" pitchFamily="34" charset="0"/>
              </a:defRPr>
            </a:lvl1pPr>
            <a:lvl2pPr defTabSz="457200">
              <a:defRPr>
                <a:latin typeface="Calibri" pitchFamily="34" charset="0"/>
                <a:ea typeface="MS PGothic" pitchFamily="34" charset="-128"/>
              </a:defRPr>
            </a:lvl2pPr>
            <a:lvl3pPr defTabSz="457200">
              <a:defRPr>
                <a:latin typeface="Calibri" pitchFamily="34" charset="0"/>
                <a:ea typeface="MS PGothic" pitchFamily="34" charset="-128"/>
              </a:defRPr>
            </a:lvl3pPr>
            <a:lvl4pPr defTabSz="457200">
              <a:defRPr>
                <a:latin typeface="Calibri" pitchFamily="34" charset="0"/>
                <a:ea typeface="MS PGothic" pitchFamily="34" charset="-128"/>
              </a:defRPr>
            </a:lvl4pPr>
            <a:lvl5pPr defTabSz="457200">
              <a:defRPr>
                <a:latin typeface="Calibri" pitchFamily="34" charset="0"/>
                <a:ea typeface="MS PGothic" pitchFamily="34" charset="-128"/>
              </a:defRPr>
            </a:lvl5pPr>
            <a:lvl6pPr>
              <a:defRPr>
                <a:latin typeface="Calibri" pitchFamily="34" charset="0"/>
                <a:ea typeface="MS PGothic" pitchFamily="34" charset="-128"/>
              </a:defRPr>
            </a:lvl6pPr>
            <a:lvl7pPr>
              <a:defRPr>
                <a:latin typeface="Calibri" pitchFamily="34" charset="0"/>
                <a:ea typeface="MS PGothic" pitchFamily="34" charset="-128"/>
              </a:defRPr>
            </a:lvl7pPr>
            <a:lvl8pPr>
              <a:defRPr>
                <a:latin typeface="Calibri" pitchFamily="34" charset="0"/>
                <a:ea typeface="MS PGothic" pitchFamily="34" charset="-128"/>
              </a:defRPr>
            </a:lvl8pPr>
            <a:lvl9pPr>
              <a:defRPr>
                <a:latin typeface="Calibri" pitchFamily="34" charset="0"/>
                <a:ea typeface="MS PGothic" pitchFamily="34" charset="-128"/>
              </a:defRPr>
            </a:lvl9pPr>
          </a:lstStyle>
          <a:p>
            <a:pPr>
              <a:defRPr/>
            </a:pPr>
            <a:r>
              <a:rPr lang="en-US" sz="2800" baseline="30000" dirty="0"/>
              <a:t>We use </a:t>
            </a:r>
            <a:r>
              <a:rPr lang="en-US" sz="2800" baseline="30000" dirty="0" err="1" smtClean="0"/>
              <a:t>ImageSilo</a:t>
            </a:r>
            <a:r>
              <a:rPr lang="en-US" altLang="en-US" sz="2800" baseline="65000" dirty="0" smtClean="0"/>
              <a:t>®</a:t>
            </a:r>
            <a:r>
              <a:rPr lang="en-US" sz="2800" baseline="30000" dirty="0" smtClean="0"/>
              <a:t> </a:t>
            </a:r>
            <a:r>
              <a:rPr lang="en-US" sz="2800" baseline="30000" dirty="0"/>
              <a:t>for just about anything you </a:t>
            </a:r>
            <a:r>
              <a:rPr lang="en-US" sz="2800" baseline="30000" dirty="0" smtClean="0"/>
              <a:t/>
            </a:r>
            <a:br>
              <a:rPr lang="en-US" sz="2800" baseline="30000" dirty="0" smtClean="0"/>
            </a:br>
            <a:r>
              <a:rPr lang="en-US" sz="2800" baseline="30000" dirty="0" smtClean="0"/>
              <a:t>can </a:t>
            </a:r>
            <a:r>
              <a:rPr lang="en-US" sz="2800" baseline="30000" dirty="0"/>
              <a:t>imagine: AP processing, bank statements, </a:t>
            </a:r>
            <a:r>
              <a:rPr lang="en-US" sz="2800" baseline="30000" dirty="0" smtClean="0"/>
              <a:t/>
            </a:r>
            <a:br>
              <a:rPr lang="en-US" sz="2800" baseline="30000" dirty="0" smtClean="0"/>
            </a:br>
            <a:r>
              <a:rPr lang="en-US" sz="2800" baseline="30000" dirty="0" smtClean="0"/>
              <a:t>truck </a:t>
            </a:r>
            <a:r>
              <a:rPr lang="en-US" sz="2800" baseline="30000" dirty="0"/>
              <a:t>manifests, and anything else we would need </a:t>
            </a:r>
            <a:r>
              <a:rPr lang="en-US" sz="2800" baseline="30000" dirty="0" smtClean="0"/>
              <a:t/>
            </a:r>
            <a:br>
              <a:rPr lang="en-US" sz="2800" baseline="30000" dirty="0" smtClean="0"/>
            </a:br>
            <a:r>
              <a:rPr lang="en-US" sz="2800" baseline="30000" dirty="0" smtClean="0"/>
              <a:t>to </a:t>
            </a:r>
            <a:r>
              <a:rPr lang="en-US" sz="2800" baseline="30000" dirty="0"/>
              <a:t>keep a paper copy of. We’re on our way to </a:t>
            </a:r>
            <a:r>
              <a:rPr lang="en-US" sz="2800" baseline="30000" dirty="0" smtClean="0"/>
              <a:t/>
            </a:r>
            <a:br>
              <a:rPr lang="en-US" sz="2800" baseline="30000" dirty="0" smtClean="0"/>
            </a:br>
            <a:r>
              <a:rPr lang="en-US" sz="2800" baseline="30000" dirty="0" smtClean="0"/>
              <a:t>being </a:t>
            </a:r>
            <a:r>
              <a:rPr lang="en-US" sz="2800" baseline="30000" dirty="0"/>
              <a:t>completely paperless. </a:t>
            </a:r>
            <a:r>
              <a:rPr lang="en-US" sz="2800" baseline="30000" dirty="0" err="1" smtClean="0"/>
              <a:t>PaperVision</a:t>
            </a:r>
            <a:r>
              <a:rPr lang="en-US" altLang="en-US" sz="2800" baseline="65000" dirty="0" smtClean="0"/>
              <a:t>®</a:t>
            </a:r>
            <a:r>
              <a:rPr lang="en-US" sz="2800" baseline="30000" dirty="0" smtClean="0"/>
              <a:t> </a:t>
            </a:r>
            <a:br>
              <a:rPr lang="en-US" sz="2800" baseline="30000" dirty="0" smtClean="0"/>
            </a:br>
            <a:r>
              <a:rPr lang="en-US" sz="2800" baseline="30000" dirty="0" smtClean="0"/>
              <a:t>Capture </a:t>
            </a:r>
            <a:r>
              <a:rPr lang="en-US" sz="2800" baseline="30000" dirty="0"/>
              <a:t>makes the setup pretty slick.</a:t>
            </a:r>
          </a:p>
          <a:p>
            <a:pPr eaLnBrk="1" hangingPunct="1">
              <a:defRPr/>
            </a:pPr>
            <a:endParaRPr lang="en-US" b="1" dirty="0" smtClean="0">
              <a:solidFill>
                <a:srgbClr val="007934"/>
              </a:solidFill>
              <a:latin typeface="Verdana" pitchFamily="34" charset="0"/>
              <a:cs typeface="+mn-cs"/>
            </a:endParaRPr>
          </a:p>
          <a:p>
            <a:pPr marL="109538" eaLnBrk="1" hangingPunct="1">
              <a:defRPr/>
            </a:pPr>
            <a:r>
              <a:rPr lang="en-US" sz="1900" b="1" dirty="0" smtClean="0">
                <a:solidFill>
                  <a:srgbClr val="007934"/>
                </a:solidFill>
                <a:latin typeface="Verdana" pitchFamily="34" charset="0"/>
              </a:rPr>
              <a:t>Pat Myers</a:t>
            </a:r>
            <a:r>
              <a:rPr lang="en-US" sz="1900" b="1" dirty="0">
                <a:solidFill>
                  <a:srgbClr val="007934"/>
                </a:solidFill>
                <a:latin typeface="Verdana" pitchFamily="34" charset="0"/>
              </a:rPr>
              <a:t/>
            </a:r>
            <a:br>
              <a:rPr lang="en-US" sz="1900" b="1" dirty="0">
                <a:solidFill>
                  <a:srgbClr val="007934"/>
                </a:solidFill>
                <a:latin typeface="Verdana" pitchFamily="34" charset="0"/>
              </a:rPr>
            </a:br>
            <a:r>
              <a:rPr lang="en-US" sz="1900" dirty="0" smtClean="0">
                <a:solidFill>
                  <a:schemeClr val="tx1">
                    <a:lumMod val="50000"/>
                    <a:lumOff val="50000"/>
                  </a:schemeClr>
                </a:solidFill>
                <a:latin typeface="Verdana" pitchFamily="34" charset="0"/>
              </a:rPr>
              <a:t>Accounts</a:t>
            </a:r>
            <a:r>
              <a:rPr lang="en-US" sz="1900" dirty="0" smtClean="0">
                <a:solidFill>
                  <a:srgbClr val="808080"/>
                </a:solidFill>
                <a:latin typeface="Verdana" pitchFamily="34" charset="0"/>
              </a:rPr>
              <a:t> Payable/Receptionist</a:t>
            </a:r>
            <a:endParaRPr lang="en-US" sz="1900" dirty="0">
              <a:solidFill>
                <a:srgbClr val="808080"/>
              </a:solidFill>
              <a:latin typeface="Verdana" pitchFamily="34" charset="0"/>
            </a:endParaRPr>
          </a:p>
        </p:txBody>
      </p:sp>
      <p:pic>
        <p:nvPicPr>
          <p:cNvPr id="1638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85863"/>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3124200"/>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le 9"/>
          <p:cNvSpPr>
            <a:spLocks noChangeArrowheads="1"/>
          </p:cNvSpPr>
          <p:nvPr/>
        </p:nvSpPr>
        <p:spPr bwMode="auto">
          <a:xfrm>
            <a:off x="533400" y="4572000"/>
            <a:ext cx="2362200" cy="876300"/>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1639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8500" y="4733925"/>
            <a:ext cx="2032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a:spLocks noChangeArrowheads="1"/>
          </p:cNvSpPr>
          <p:nvPr/>
        </p:nvSpPr>
        <p:spPr bwMode="auto">
          <a:xfrm>
            <a:off x="750888" y="2146300"/>
            <a:ext cx="1927225" cy="2197100"/>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1639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25513" y="2266950"/>
            <a:ext cx="157797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mtClean="0"/>
              <a:t>Money Claims Visual</a:t>
            </a:r>
          </a:p>
        </p:txBody>
      </p:sp>
      <p:pic>
        <p:nvPicPr>
          <p:cNvPr id="17411"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206375"/>
            <a:ext cx="9140825" cy="7064375"/>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a:xfrm>
            <a:off x="457200" y="1219200"/>
            <a:ext cx="8229600" cy="4906963"/>
          </a:xfrm>
        </p:spPr>
        <p:txBody>
          <a:bodyPr/>
          <a:lstStyle/>
          <a:p>
            <a:pPr eaLnBrk="1" hangingPunct="1"/>
            <a:r>
              <a:rPr lang="en-US" altLang="en-US" smtClean="0"/>
              <a:t>Speed up invoice approvals to</a:t>
            </a:r>
            <a:br>
              <a:rPr lang="en-US" altLang="en-US" smtClean="0"/>
            </a:br>
            <a:r>
              <a:rPr lang="en-US" altLang="en-US" b="1" smtClean="0">
                <a:solidFill>
                  <a:srgbClr val="007840"/>
                </a:solidFill>
              </a:rPr>
              <a:t>earn</a:t>
            </a:r>
            <a:r>
              <a:rPr lang="en-US" altLang="en-US" smtClean="0"/>
              <a:t> more early </a:t>
            </a:r>
            <a:r>
              <a:rPr lang="en-US" altLang="en-US" b="1" smtClean="0">
                <a:solidFill>
                  <a:srgbClr val="007840"/>
                </a:solidFill>
              </a:rPr>
              <a:t>discounts</a:t>
            </a:r>
          </a:p>
          <a:p>
            <a:pPr eaLnBrk="1" hangingPunct="1"/>
            <a:r>
              <a:rPr lang="en-US" altLang="en-US" smtClean="0"/>
              <a:t>Reduce audit fees by </a:t>
            </a:r>
            <a:r>
              <a:rPr lang="en-US" altLang="en-US" b="1" smtClean="0">
                <a:solidFill>
                  <a:srgbClr val="007840"/>
                </a:solidFill>
              </a:rPr>
              <a:t>simplifying </a:t>
            </a:r>
            <a:br>
              <a:rPr lang="en-US" altLang="en-US" b="1" smtClean="0">
                <a:solidFill>
                  <a:srgbClr val="007840"/>
                </a:solidFill>
              </a:rPr>
            </a:br>
            <a:r>
              <a:rPr lang="en-US" altLang="en-US" smtClean="0"/>
              <a:t>record management and retrieval</a:t>
            </a:r>
          </a:p>
          <a:p>
            <a:pPr eaLnBrk="1" hangingPunct="1"/>
            <a:r>
              <a:rPr lang="en-US" altLang="en-US" smtClean="0"/>
              <a:t>Reduce your </a:t>
            </a:r>
            <a:r>
              <a:rPr lang="en-US" altLang="en-US" b="1" smtClean="0">
                <a:solidFill>
                  <a:srgbClr val="007840"/>
                </a:solidFill>
              </a:rPr>
              <a:t>cost per invoice </a:t>
            </a:r>
            <a:r>
              <a:rPr lang="en-US" altLang="en-US" smtClean="0"/>
              <a:t>by managing files electronically</a:t>
            </a:r>
          </a:p>
        </p:txBody>
      </p:sp>
      <p:pic>
        <p:nvPicPr>
          <p:cNvPr id="18435" name="Picture 5"/>
          <p:cNvPicPr>
            <a:picLocks noChangeAspect="1"/>
          </p:cNvPicPr>
          <p:nvPr/>
        </p:nvPicPr>
        <p:blipFill>
          <a:blip r:embed="rId2">
            <a:extLst>
              <a:ext uri="{28A0092B-C50C-407E-A947-70E740481C1C}">
                <a14:useLocalDpi xmlns:a14="http://schemas.microsoft.com/office/drawing/2010/main" val="0"/>
              </a:ext>
            </a:extLst>
          </a:blip>
          <a:srcRect t="81544"/>
          <a:stretch>
            <a:fillRect/>
          </a:stretch>
        </p:blipFill>
        <p:spPr bwMode="auto">
          <a:xfrm>
            <a:off x="0" y="5287963"/>
            <a:ext cx="91440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handmoney-cli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59999">
            <a:off x="6421438" y="2917825"/>
            <a:ext cx="4529137"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p:cNvPicPr>
          <p:nvPr/>
        </p:nvPicPr>
        <p:blipFill>
          <a:blip r:embed="rId2">
            <a:extLst>
              <a:ext uri="{28A0092B-C50C-407E-A947-70E740481C1C}">
                <a14:useLocalDpi xmlns:a14="http://schemas.microsoft.com/office/drawing/2010/main" val="0"/>
              </a:ext>
            </a:extLst>
          </a:blip>
          <a:srcRect t="81544"/>
          <a:stretch>
            <a:fillRect/>
          </a:stretch>
        </p:blipFill>
        <p:spPr bwMode="auto">
          <a:xfrm>
            <a:off x="0" y="5287963"/>
            <a:ext cx="9144000" cy="126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txBox="1">
            <a:spLocks/>
          </p:cNvSpPr>
          <p:nvPr/>
        </p:nvSpPr>
        <p:spPr>
          <a:xfrm>
            <a:off x="3462338" y="1301750"/>
            <a:ext cx="5738812" cy="4413250"/>
          </a:xfrm>
          <a:prstGeom prst="rect">
            <a:avLst/>
          </a:prstGeom>
        </p:spPr>
        <p:txBody>
          <a:bodyPr>
            <a:spAutoFit/>
          </a:bodyPr>
          <a:lstStyle>
            <a:defPPr>
              <a:defRPr lang="en-US"/>
            </a:defPPr>
            <a:lvl1pPr defTabSz="457200">
              <a:lnSpc>
                <a:spcPct val="130000"/>
              </a:lnSpc>
              <a:defRPr sz="2100">
                <a:latin typeface="Arial" pitchFamily="34" charset="0"/>
                <a:ea typeface="MS PGothic" pitchFamily="34" charset="-128"/>
                <a:cs typeface="Arial" pitchFamily="34" charset="0"/>
              </a:defRPr>
            </a:lvl1pPr>
            <a:lvl2pPr defTabSz="457200">
              <a:defRPr>
                <a:latin typeface="Calibri" pitchFamily="34" charset="0"/>
                <a:ea typeface="MS PGothic" pitchFamily="34" charset="-128"/>
              </a:defRPr>
            </a:lvl2pPr>
            <a:lvl3pPr defTabSz="457200">
              <a:defRPr>
                <a:latin typeface="Calibri" pitchFamily="34" charset="0"/>
                <a:ea typeface="MS PGothic" pitchFamily="34" charset="-128"/>
              </a:defRPr>
            </a:lvl3pPr>
            <a:lvl4pPr defTabSz="457200">
              <a:defRPr>
                <a:latin typeface="Calibri" pitchFamily="34" charset="0"/>
                <a:ea typeface="MS PGothic" pitchFamily="34" charset="-128"/>
              </a:defRPr>
            </a:lvl4pPr>
            <a:lvl5pPr defTabSz="457200">
              <a:defRPr>
                <a:latin typeface="Calibri" pitchFamily="34" charset="0"/>
                <a:ea typeface="MS PGothic" pitchFamily="34" charset="-128"/>
              </a:defRPr>
            </a:lvl5pPr>
            <a:lvl6pPr>
              <a:defRPr>
                <a:latin typeface="Calibri" pitchFamily="34" charset="0"/>
                <a:ea typeface="MS PGothic" pitchFamily="34" charset="-128"/>
              </a:defRPr>
            </a:lvl6pPr>
            <a:lvl7pPr>
              <a:defRPr>
                <a:latin typeface="Calibri" pitchFamily="34" charset="0"/>
                <a:ea typeface="MS PGothic" pitchFamily="34" charset="-128"/>
              </a:defRPr>
            </a:lvl7pPr>
            <a:lvl8pPr>
              <a:defRPr>
                <a:latin typeface="Calibri" pitchFamily="34" charset="0"/>
                <a:ea typeface="MS PGothic" pitchFamily="34" charset="-128"/>
              </a:defRPr>
            </a:lvl8pPr>
            <a:lvl9pPr>
              <a:defRPr>
                <a:latin typeface="Calibri" pitchFamily="34" charset="0"/>
                <a:ea typeface="MS PGothic" pitchFamily="34" charset="-128"/>
              </a:defRPr>
            </a:lvl9pPr>
          </a:lstStyle>
          <a:p>
            <a:pPr>
              <a:defRPr/>
            </a:pPr>
            <a:r>
              <a:rPr lang="en-US" sz="2800" baseline="30000" dirty="0" err="1" smtClean="0"/>
              <a:t>PaperVision</a:t>
            </a:r>
            <a:r>
              <a:rPr lang="en-US" altLang="en-US" sz="2800" baseline="65000" dirty="0" smtClean="0"/>
              <a:t>®</a:t>
            </a:r>
            <a:r>
              <a:rPr lang="en-US" sz="2800" baseline="30000" dirty="0" smtClean="0"/>
              <a:t> </a:t>
            </a:r>
            <a:r>
              <a:rPr lang="en-US" sz="2800" baseline="30000" dirty="0"/>
              <a:t>Forms Magic has revolutionized our AP processes! We’ve lowered the processing cost per invoice by more than $40 per invoice processed, saving the company more than $676,000 annually. We’re saving the organization money and improving relationships with our business partners. We love Forms Magic!</a:t>
            </a:r>
          </a:p>
          <a:p>
            <a:pPr>
              <a:defRPr/>
            </a:pPr>
            <a:endParaRPr lang="en-US" sz="2800" baseline="30000" dirty="0"/>
          </a:p>
          <a:p>
            <a:pPr marL="109538" eaLnBrk="1" hangingPunct="1">
              <a:defRPr/>
            </a:pPr>
            <a:r>
              <a:rPr lang="en-US" altLang="en-US" sz="2800" b="1" dirty="0">
                <a:solidFill>
                  <a:srgbClr val="007934"/>
                </a:solidFill>
                <a:latin typeface="Verdana" panose="020B0604030504040204" pitchFamily="34" charset="0"/>
              </a:rPr>
              <a:t>Jason </a:t>
            </a:r>
            <a:r>
              <a:rPr lang="en-US" altLang="en-US" sz="2800" b="1" dirty="0" err="1">
                <a:solidFill>
                  <a:srgbClr val="007934"/>
                </a:solidFill>
                <a:latin typeface="Verdana" panose="020B0604030504040204" pitchFamily="34" charset="0"/>
              </a:rPr>
              <a:t>Sojka</a:t>
            </a:r>
            <a:r>
              <a:rPr lang="en-US" altLang="en-US" sz="2800" b="1" dirty="0">
                <a:solidFill>
                  <a:srgbClr val="007934"/>
                </a:solidFill>
                <a:latin typeface="Verdana" panose="020B0604030504040204" pitchFamily="34" charset="0"/>
              </a:rPr>
              <a:t/>
            </a:r>
            <a:br>
              <a:rPr lang="en-US" altLang="en-US" sz="2800" b="1" dirty="0">
                <a:solidFill>
                  <a:srgbClr val="007934"/>
                </a:solidFill>
                <a:latin typeface="Verdana" panose="020B0604030504040204" pitchFamily="34" charset="0"/>
              </a:rPr>
            </a:br>
            <a:r>
              <a:rPr lang="en-US" altLang="en-US" sz="2000" dirty="0">
                <a:solidFill>
                  <a:srgbClr val="808080"/>
                </a:solidFill>
                <a:latin typeface="Verdana" panose="020B0604030504040204" pitchFamily="34" charset="0"/>
              </a:rPr>
              <a:t>Network and Computer Systems Manager</a:t>
            </a:r>
          </a:p>
          <a:p>
            <a:pPr>
              <a:defRPr/>
            </a:pPr>
            <a:r>
              <a:rPr lang="en-US" sz="2800" baseline="30000" dirty="0" smtClean="0"/>
              <a:t> </a:t>
            </a:r>
            <a:endParaRPr lang="en-US" sz="2800" baseline="30000" dirty="0"/>
          </a:p>
        </p:txBody>
      </p:sp>
      <p:pic>
        <p:nvPicPr>
          <p:cNvPr id="19460"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1222375"/>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465513"/>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a:spLocks noChangeArrowheads="1"/>
          </p:cNvSpPr>
          <p:nvPr/>
        </p:nvSpPr>
        <p:spPr bwMode="auto">
          <a:xfrm>
            <a:off x="484188" y="4495800"/>
            <a:ext cx="2362200" cy="990600"/>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1946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338" y="4568825"/>
            <a:ext cx="2247900"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ounded Rectangle 10"/>
          <p:cNvSpPr>
            <a:spLocks noChangeArrowheads="1"/>
          </p:cNvSpPr>
          <p:nvPr/>
        </p:nvSpPr>
        <p:spPr bwMode="auto">
          <a:xfrm>
            <a:off x="585788" y="2146300"/>
            <a:ext cx="2160587" cy="2197100"/>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1946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8825" y="2278063"/>
            <a:ext cx="1812925" cy="197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a:spLocks noChangeArrowheads="1"/>
          </p:cNvSpPr>
          <p:nvPr/>
        </p:nvSpPr>
        <p:spPr bwMode="auto">
          <a:xfrm>
            <a:off x="1828800" y="1905000"/>
            <a:ext cx="5715000" cy="3352800"/>
          </a:xfrm>
          <a:prstGeom prst="roundRect">
            <a:avLst>
              <a:gd name="adj" fmla="val 6667"/>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204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81300" y="2514600"/>
            <a:ext cx="381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ontainer-efficiency.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281113"/>
            <a:ext cx="24161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57200" y="1377950"/>
            <a:ext cx="22098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496C60"/>
              </a:buClr>
              <a:buChar char="•"/>
              <a:defRPr sz="3200">
                <a:solidFill>
                  <a:schemeClr val="tx1"/>
                </a:solidFill>
                <a:latin typeface="Arial" panose="020B0604020202020204" pitchFamily="34" charset="0"/>
              </a:defRPr>
            </a:lvl1pPr>
            <a:lvl2pPr marL="742950" indent="-285750" defTabSz="457200">
              <a:spcBef>
                <a:spcPct val="20000"/>
              </a:spcBef>
              <a:buClr>
                <a:srgbClr val="496C60"/>
              </a:buClr>
              <a:buChar char="•"/>
              <a:defRPr sz="2800">
                <a:solidFill>
                  <a:schemeClr val="tx1"/>
                </a:solidFill>
                <a:latin typeface="Times New Roman" panose="02020603050405020304" pitchFamily="18" charset="0"/>
              </a:defRPr>
            </a:lvl2pPr>
            <a:lvl3pPr marL="1143000" indent="-228600" defTabSz="457200">
              <a:spcBef>
                <a:spcPct val="20000"/>
              </a:spcBef>
              <a:buClr>
                <a:srgbClr val="496C60"/>
              </a:buClr>
              <a:buChar char="•"/>
              <a:defRPr sz="2400">
                <a:solidFill>
                  <a:schemeClr val="tx1"/>
                </a:solidFill>
                <a:latin typeface="Times New Roman" panose="02020603050405020304" pitchFamily="18" charset="0"/>
              </a:defRPr>
            </a:lvl3pPr>
            <a:lvl4pPr marL="1600200" indent="-228600" defTabSz="457200">
              <a:spcBef>
                <a:spcPct val="20000"/>
              </a:spcBef>
              <a:buClr>
                <a:srgbClr val="496C60"/>
              </a:buClr>
              <a:buChar char="•"/>
              <a:defRPr sz="2000">
                <a:solidFill>
                  <a:schemeClr val="tx1"/>
                </a:solidFill>
                <a:latin typeface="Times New Roman" panose="02020603050405020304" pitchFamily="18" charset="0"/>
              </a:defRPr>
            </a:lvl4pPr>
            <a:lvl5pPr marL="2057400" indent="-228600" defTabSz="457200">
              <a:spcBef>
                <a:spcPct val="20000"/>
              </a:spcBef>
              <a:buClr>
                <a:srgbClr val="496C60"/>
              </a:buClr>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ClrTx/>
              <a:buFontTx/>
              <a:buNone/>
            </a:pPr>
            <a:r>
              <a:rPr lang="en-US" altLang="en-US" sz="2400">
                <a:solidFill>
                  <a:srgbClr val="000000"/>
                </a:solidFill>
                <a:ea typeface="MS PGothic" panose="020B0600070205080204" pitchFamily="34" charset="-128"/>
              </a:rPr>
              <a:t>Increase</a:t>
            </a:r>
            <a:br>
              <a:rPr lang="en-US" altLang="en-US" sz="2400">
                <a:solidFill>
                  <a:srgbClr val="000000"/>
                </a:solidFill>
                <a:ea typeface="MS PGothic" panose="020B0600070205080204" pitchFamily="34" charset="-128"/>
              </a:rPr>
            </a:br>
            <a:r>
              <a:rPr lang="en-US" altLang="en-US" sz="2400" b="1" i="1">
                <a:solidFill>
                  <a:srgbClr val="007934"/>
                </a:solidFill>
                <a:ea typeface="MS PGothic" panose="020B0600070205080204" pitchFamily="34" charset="-128"/>
              </a:rPr>
              <a:t>efficiency</a:t>
            </a:r>
            <a:r>
              <a:rPr lang="en-US" altLang="en-US" sz="2400">
                <a:solidFill>
                  <a:srgbClr val="000000"/>
                </a:solidFill>
                <a:ea typeface="MS PGothic" panose="020B0600070205080204" pitchFamily="34" charset="-128"/>
              </a:rPr>
              <a:t> </a:t>
            </a:r>
            <a:br>
              <a:rPr lang="en-US" altLang="en-US" sz="2400">
                <a:solidFill>
                  <a:srgbClr val="000000"/>
                </a:solidFill>
                <a:ea typeface="MS PGothic" panose="020B0600070205080204" pitchFamily="34" charset="-128"/>
              </a:rPr>
            </a:br>
            <a:r>
              <a:rPr lang="en-US" altLang="en-US" sz="2400">
                <a:solidFill>
                  <a:srgbClr val="000000"/>
                </a:solidFill>
                <a:ea typeface="MS PGothic" panose="020B0600070205080204" pitchFamily="34" charset="-128"/>
              </a:rPr>
              <a:t>by eliminating manual data entry and invoice sorting.</a:t>
            </a:r>
          </a:p>
        </p:txBody>
      </p:sp>
      <p:pic>
        <p:nvPicPr>
          <p:cNvPr id="2" name="Picture 1" descr="container-contro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281113"/>
            <a:ext cx="25431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ontainer-money.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1281113"/>
            <a:ext cx="25431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273425" y="1462088"/>
            <a:ext cx="25273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496C60"/>
              </a:buClr>
              <a:buChar char="•"/>
              <a:defRPr sz="3200">
                <a:solidFill>
                  <a:schemeClr val="tx1"/>
                </a:solidFill>
                <a:latin typeface="Arial" panose="020B0604020202020204" pitchFamily="34" charset="0"/>
              </a:defRPr>
            </a:lvl1pPr>
            <a:lvl2pPr marL="742950" indent="-285750" defTabSz="457200">
              <a:spcBef>
                <a:spcPct val="20000"/>
              </a:spcBef>
              <a:buClr>
                <a:srgbClr val="496C60"/>
              </a:buClr>
              <a:buChar char="•"/>
              <a:defRPr sz="2800">
                <a:solidFill>
                  <a:schemeClr val="tx1"/>
                </a:solidFill>
                <a:latin typeface="Times New Roman" panose="02020603050405020304" pitchFamily="18" charset="0"/>
              </a:defRPr>
            </a:lvl2pPr>
            <a:lvl3pPr marL="1143000" indent="-228600" defTabSz="457200">
              <a:spcBef>
                <a:spcPct val="20000"/>
              </a:spcBef>
              <a:buClr>
                <a:srgbClr val="496C60"/>
              </a:buClr>
              <a:buChar char="•"/>
              <a:defRPr sz="2400">
                <a:solidFill>
                  <a:schemeClr val="tx1"/>
                </a:solidFill>
                <a:latin typeface="Times New Roman" panose="02020603050405020304" pitchFamily="18" charset="0"/>
              </a:defRPr>
            </a:lvl3pPr>
            <a:lvl4pPr marL="1600200" indent="-228600" defTabSz="457200">
              <a:spcBef>
                <a:spcPct val="20000"/>
              </a:spcBef>
              <a:buClr>
                <a:srgbClr val="496C60"/>
              </a:buClr>
              <a:buChar char="•"/>
              <a:defRPr sz="2000">
                <a:solidFill>
                  <a:schemeClr val="tx1"/>
                </a:solidFill>
                <a:latin typeface="Times New Roman" panose="02020603050405020304" pitchFamily="18" charset="0"/>
              </a:defRPr>
            </a:lvl4pPr>
            <a:lvl5pPr marL="2057400" indent="-228600" defTabSz="457200">
              <a:spcBef>
                <a:spcPct val="20000"/>
              </a:spcBef>
              <a:buClr>
                <a:srgbClr val="496C60"/>
              </a:buClr>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ClrTx/>
              <a:buFontTx/>
              <a:buNone/>
            </a:pPr>
            <a:r>
              <a:rPr lang="en-US" altLang="en-US" sz="2400">
                <a:solidFill>
                  <a:srgbClr val="000000"/>
                </a:solidFill>
                <a:ea typeface="MS PGothic" panose="020B0600070205080204" pitchFamily="34" charset="-128"/>
              </a:rPr>
              <a:t>Ensure accurate payments and reduce fraud </a:t>
            </a:r>
            <a:br>
              <a:rPr lang="en-US" altLang="en-US" sz="2400">
                <a:solidFill>
                  <a:srgbClr val="000000"/>
                </a:solidFill>
                <a:ea typeface="MS PGothic" panose="020B0600070205080204" pitchFamily="34" charset="-128"/>
              </a:rPr>
            </a:br>
            <a:r>
              <a:rPr lang="en-US" altLang="en-US" sz="2400">
                <a:solidFill>
                  <a:srgbClr val="000000"/>
                </a:solidFill>
                <a:ea typeface="MS PGothic" panose="020B0600070205080204" pitchFamily="34" charset="-128"/>
              </a:rPr>
              <a:t>with automatic data and </a:t>
            </a:r>
            <a:br>
              <a:rPr lang="en-US" altLang="en-US" sz="2400">
                <a:solidFill>
                  <a:srgbClr val="000000"/>
                </a:solidFill>
                <a:ea typeface="MS PGothic" panose="020B0600070205080204" pitchFamily="34" charset="-128"/>
              </a:rPr>
            </a:br>
            <a:r>
              <a:rPr lang="en-US" altLang="en-US" sz="2400">
                <a:solidFill>
                  <a:srgbClr val="000000"/>
                </a:solidFill>
                <a:ea typeface="MS PGothic" panose="020B0600070205080204" pitchFamily="34" charset="-128"/>
              </a:rPr>
              <a:t>process</a:t>
            </a:r>
            <a:br>
              <a:rPr lang="en-US" altLang="en-US" sz="2400">
                <a:solidFill>
                  <a:srgbClr val="000000"/>
                </a:solidFill>
                <a:ea typeface="MS PGothic" panose="020B0600070205080204" pitchFamily="34" charset="-128"/>
              </a:rPr>
            </a:br>
            <a:r>
              <a:rPr lang="en-US" altLang="en-US" sz="2400" b="1" i="1">
                <a:solidFill>
                  <a:srgbClr val="236D39"/>
                </a:solidFill>
                <a:ea typeface="MS PGothic" panose="020B0600070205080204" pitchFamily="34" charset="-128"/>
              </a:rPr>
              <a:t>control.</a:t>
            </a:r>
            <a:endParaRPr lang="en-US" altLang="en-US" sz="2400">
              <a:solidFill>
                <a:srgbClr val="000000"/>
              </a:solidFill>
              <a:ea typeface="MS PGothic" panose="020B0600070205080204" pitchFamily="34" charset="-128"/>
            </a:endParaRPr>
          </a:p>
        </p:txBody>
      </p:sp>
      <p:sp>
        <p:nvSpPr>
          <p:cNvPr id="9" name="TextBox 8"/>
          <p:cNvSpPr txBox="1">
            <a:spLocks noChangeArrowheads="1"/>
          </p:cNvSpPr>
          <p:nvPr/>
        </p:nvSpPr>
        <p:spPr bwMode="auto">
          <a:xfrm>
            <a:off x="6261100" y="1447800"/>
            <a:ext cx="24257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lr>
                <a:srgbClr val="496C60"/>
              </a:buClr>
              <a:buChar char="•"/>
              <a:defRPr sz="3200">
                <a:solidFill>
                  <a:schemeClr val="tx1"/>
                </a:solidFill>
                <a:latin typeface="Arial" panose="020B0604020202020204" pitchFamily="34" charset="0"/>
              </a:defRPr>
            </a:lvl1pPr>
            <a:lvl2pPr marL="742950" indent="-285750" defTabSz="457200">
              <a:spcBef>
                <a:spcPct val="20000"/>
              </a:spcBef>
              <a:buClr>
                <a:srgbClr val="496C60"/>
              </a:buClr>
              <a:buChar char="•"/>
              <a:defRPr sz="2800">
                <a:solidFill>
                  <a:schemeClr val="tx1"/>
                </a:solidFill>
                <a:latin typeface="Times New Roman" panose="02020603050405020304" pitchFamily="18" charset="0"/>
              </a:defRPr>
            </a:lvl2pPr>
            <a:lvl3pPr marL="1143000" indent="-228600" defTabSz="457200">
              <a:spcBef>
                <a:spcPct val="20000"/>
              </a:spcBef>
              <a:buClr>
                <a:srgbClr val="496C60"/>
              </a:buClr>
              <a:buChar char="•"/>
              <a:defRPr sz="2400">
                <a:solidFill>
                  <a:schemeClr val="tx1"/>
                </a:solidFill>
                <a:latin typeface="Times New Roman" panose="02020603050405020304" pitchFamily="18" charset="0"/>
              </a:defRPr>
            </a:lvl3pPr>
            <a:lvl4pPr marL="1600200" indent="-228600" defTabSz="457200">
              <a:spcBef>
                <a:spcPct val="20000"/>
              </a:spcBef>
              <a:buClr>
                <a:srgbClr val="496C60"/>
              </a:buClr>
              <a:buChar char="•"/>
              <a:defRPr sz="2000">
                <a:solidFill>
                  <a:schemeClr val="tx1"/>
                </a:solidFill>
                <a:latin typeface="Times New Roman" panose="02020603050405020304" pitchFamily="18" charset="0"/>
              </a:defRPr>
            </a:lvl4pPr>
            <a:lvl5pPr marL="2057400" indent="-228600" defTabSz="457200">
              <a:spcBef>
                <a:spcPct val="20000"/>
              </a:spcBef>
              <a:buClr>
                <a:srgbClr val="496C60"/>
              </a:buClr>
              <a:buChar char="•"/>
              <a:defRPr sz="2000">
                <a:solidFill>
                  <a:schemeClr val="tx1"/>
                </a:solidFill>
                <a:latin typeface="Times New Roman" panose="02020603050405020304" pitchFamily="18" charset="0"/>
              </a:defRPr>
            </a:lvl5pPr>
            <a:lvl6pPr marL="25146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6pPr>
            <a:lvl7pPr marL="29718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7pPr>
            <a:lvl8pPr marL="34290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8pPr>
            <a:lvl9pPr marL="3886200" indent="-228600" defTabSz="4572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9pPr>
          </a:lstStyle>
          <a:p>
            <a:pPr algn="ctr" eaLnBrk="1" hangingPunct="1">
              <a:lnSpc>
                <a:spcPct val="120000"/>
              </a:lnSpc>
              <a:spcBef>
                <a:spcPct val="0"/>
              </a:spcBef>
              <a:buClrTx/>
              <a:buFontTx/>
              <a:buNone/>
            </a:pPr>
            <a:r>
              <a:rPr lang="en-US" altLang="en-US" sz="2400">
                <a:solidFill>
                  <a:srgbClr val="000000"/>
                </a:solidFill>
                <a:ea typeface="MS PGothic" panose="020B0600070205080204" pitchFamily="34" charset="-128"/>
              </a:rPr>
              <a:t>Save </a:t>
            </a:r>
            <a:br>
              <a:rPr lang="en-US" altLang="en-US" sz="2400">
                <a:solidFill>
                  <a:srgbClr val="000000"/>
                </a:solidFill>
                <a:ea typeface="MS PGothic" panose="020B0600070205080204" pitchFamily="34" charset="-128"/>
              </a:rPr>
            </a:br>
            <a:r>
              <a:rPr lang="en-US" altLang="en-US" sz="2400" b="1" i="1">
                <a:solidFill>
                  <a:srgbClr val="236D39"/>
                </a:solidFill>
                <a:ea typeface="MS PGothic" panose="020B0600070205080204" pitchFamily="34" charset="-128"/>
              </a:rPr>
              <a:t>money</a:t>
            </a:r>
            <a:r>
              <a:rPr lang="en-US" altLang="en-US" sz="2400">
                <a:solidFill>
                  <a:srgbClr val="000000"/>
                </a:solidFill>
                <a:ea typeface="MS PGothic" panose="020B0600070205080204" pitchFamily="34" charset="-128"/>
              </a:rPr>
              <a:t> </a:t>
            </a:r>
            <a:br>
              <a:rPr lang="en-US" altLang="en-US" sz="2400">
                <a:solidFill>
                  <a:srgbClr val="000000"/>
                </a:solidFill>
                <a:ea typeface="MS PGothic" panose="020B0600070205080204" pitchFamily="34" charset="-128"/>
              </a:rPr>
            </a:br>
            <a:r>
              <a:rPr lang="en-US" altLang="en-US" sz="2400">
                <a:solidFill>
                  <a:srgbClr val="000000"/>
                </a:solidFill>
                <a:ea typeface="MS PGothic" panose="020B0600070205080204" pitchFamily="34" charset="-128"/>
              </a:rPr>
              <a:t>by reducing audit fees and earning more early payment discounts.</a:t>
            </a:r>
          </a:p>
        </p:txBody>
      </p:sp>
      <p:pic>
        <p:nvPicPr>
          <p:cNvPr id="27" name="Picture 26" descr="container-control-gray.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51200" y="1281113"/>
            <a:ext cx="25431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2481263"/>
            <a:ext cx="1408113"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11213" y="2481263"/>
            <a:ext cx="150177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ontainer-money-gray.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210300" y="1281113"/>
            <a:ext cx="2543175"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777038" y="2536825"/>
            <a:ext cx="14065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xit" presetSubtype="0" fill="hold" nodeType="click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nodeType="afterGroup">
                            <p:stCondLst>
                              <p:cond delay="500"/>
                            </p:stCondLst>
                            <p:childTnLst>
                              <p:par>
                                <p:cTn id="36" presetID="37" presetClass="exit" presetSubtype="0" fill="hold" grpId="0" nodeType="afterEffect">
                                  <p:stCondLst>
                                    <p:cond delay="2000"/>
                                  </p:stCondLst>
                                  <p:childTnLst>
                                    <p:animEffect transition="out" filter="fade">
                                      <p:cBhvr>
                                        <p:cTn id="37" dur="1000"/>
                                        <p:tgtEl>
                                          <p:spTgt spid="7"/>
                                        </p:tgtEl>
                                      </p:cBhvr>
                                    </p:animEffect>
                                    <p:anim calcmode="lin" valueType="num">
                                      <p:cBhvr>
                                        <p:cTn id="38" dur="1000"/>
                                        <p:tgtEl>
                                          <p:spTgt spid="7"/>
                                        </p:tgtEl>
                                        <p:attrNameLst>
                                          <p:attrName>ppt_x</p:attrName>
                                        </p:attrNameLst>
                                      </p:cBhvr>
                                      <p:tavLst>
                                        <p:tav tm="0">
                                          <p:val>
                                            <p:strVal val="ppt_x"/>
                                          </p:val>
                                        </p:tav>
                                        <p:tav tm="100000">
                                          <p:val>
                                            <p:strVal val="ppt_x"/>
                                          </p:val>
                                        </p:tav>
                                      </p:tavLst>
                                    </p:anim>
                                    <p:anim calcmode="lin" valueType="num">
                                      <p:cBhvr>
                                        <p:cTn id="39" dur="100" decel="100000"/>
                                        <p:tgtEl>
                                          <p:spTgt spid="7"/>
                                        </p:tgtEl>
                                        <p:attrNameLst>
                                          <p:attrName>ppt_y</p:attrName>
                                        </p:attrNameLst>
                                      </p:cBhvr>
                                      <p:tavLst>
                                        <p:tav tm="0">
                                          <p:val>
                                            <p:strVal val="ppt_y"/>
                                          </p:val>
                                        </p:tav>
                                        <p:tav tm="100000">
                                          <p:val>
                                            <p:strVal val="ppt_y-.03"/>
                                          </p:val>
                                        </p:tav>
                                      </p:tavLst>
                                    </p:anim>
                                    <p:anim calcmode="lin" valueType="num">
                                      <p:cBhvr>
                                        <p:cTn id="40" dur="900" accel="100000">
                                          <p:stCondLst>
                                            <p:cond delay="100"/>
                                          </p:stCondLst>
                                        </p:cTn>
                                        <p:tgtEl>
                                          <p:spTgt spid="7"/>
                                        </p:tgtEl>
                                        <p:attrNameLst>
                                          <p:attrName>ppt_y</p:attrName>
                                        </p:attrNameLst>
                                      </p:cBhvr>
                                      <p:tavLst>
                                        <p:tav tm="0">
                                          <p:val>
                                            <p:strVal val="ppt_y"/>
                                          </p:val>
                                        </p:tav>
                                        <p:tav tm="100000">
                                          <p:val>
                                            <p:strVal val="ppt_y+1"/>
                                          </p:val>
                                        </p:tav>
                                      </p:tavLst>
                                    </p:anim>
                                    <p:set>
                                      <p:cBhvr>
                                        <p:cTn id="41" dur="1" fill="hold">
                                          <p:stCondLst>
                                            <p:cond delay="999"/>
                                          </p:stCondLst>
                                        </p:cTn>
                                        <p:tgtEl>
                                          <p:spTgt spid="7"/>
                                        </p:tgtEl>
                                        <p:attrNameLst>
                                          <p:attrName>style.visibility</p:attrName>
                                        </p:attrNameLst>
                                      </p:cBhvr>
                                      <p:to>
                                        <p:strVal val="hidden"/>
                                      </p:to>
                                    </p:set>
                                  </p:childTnLst>
                                </p:cTn>
                              </p:par>
                              <p:par>
                                <p:cTn id="42" presetID="37" presetClass="exit" presetSubtype="0" fill="hold" nodeType="withEffect">
                                  <p:stCondLst>
                                    <p:cond delay="2000"/>
                                  </p:stCondLst>
                                  <p:childTnLst>
                                    <p:animEffect transition="out" filter="fade">
                                      <p:cBhvr>
                                        <p:cTn id="43" dur="1000"/>
                                        <p:tgtEl>
                                          <p:spTgt spid="3"/>
                                        </p:tgtEl>
                                      </p:cBhvr>
                                    </p:animEffect>
                                    <p:anim calcmode="lin" valueType="num">
                                      <p:cBhvr>
                                        <p:cTn id="44" dur="1000"/>
                                        <p:tgtEl>
                                          <p:spTgt spid="3"/>
                                        </p:tgtEl>
                                        <p:attrNameLst>
                                          <p:attrName>ppt_x</p:attrName>
                                        </p:attrNameLst>
                                      </p:cBhvr>
                                      <p:tavLst>
                                        <p:tav tm="0">
                                          <p:val>
                                            <p:strVal val="ppt_x"/>
                                          </p:val>
                                        </p:tav>
                                        <p:tav tm="100000">
                                          <p:val>
                                            <p:strVal val="ppt_x"/>
                                          </p:val>
                                        </p:tav>
                                      </p:tavLst>
                                    </p:anim>
                                    <p:anim calcmode="lin" valueType="num">
                                      <p:cBhvr>
                                        <p:cTn id="45" dur="100" decel="100000"/>
                                        <p:tgtEl>
                                          <p:spTgt spid="3"/>
                                        </p:tgtEl>
                                        <p:attrNameLst>
                                          <p:attrName>ppt_y</p:attrName>
                                        </p:attrNameLst>
                                      </p:cBhvr>
                                      <p:tavLst>
                                        <p:tav tm="0">
                                          <p:val>
                                            <p:strVal val="ppt_y"/>
                                          </p:val>
                                        </p:tav>
                                        <p:tav tm="100000">
                                          <p:val>
                                            <p:strVal val="ppt_y-.03"/>
                                          </p:val>
                                        </p:tav>
                                      </p:tavLst>
                                    </p:anim>
                                    <p:anim calcmode="lin" valueType="num">
                                      <p:cBhvr>
                                        <p:cTn id="46" dur="900" accel="100000">
                                          <p:stCondLst>
                                            <p:cond delay="100"/>
                                          </p:stCondLst>
                                        </p:cTn>
                                        <p:tgtEl>
                                          <p:spTgt spid="3"/>
                                        </p:tgtEl>
                                        <p:attrNameLst>
                                          <p:attrName>ppt_y</p:attrName>
                                        </p:attrNameLst>
                                      </p:cBhvr>
                                      <p:tavLst>
                                        <p:tav tm="0">
                                          <p:val>
                                            <p:strVal val="ppt_y"/>
                                          </p:val>
                                        </p:tav>
                                        <p:tav tm="100000">
                                          <p:val>
                                            <p:strVal val="ppt_y+1"/>
                                          </p:val>
                                        </p:tav>
                                      </p:tavLst>
                                    </p:anim>
                                    <p:set>
                                      <p:cBhvr>
                                        <p:cTn id="47" dur="1" fill="hold">
                                          <p:stCondLst>
                                            <p:cond delay="999"/>
                                          </p:stCondLst>
                                        </p:cTn>
                                        <p:tgtEl>
                                          <p:spTgt spid="3"/>
                                        </p:tgtEl>
                                        <p:attrNameLst>
                                          <p:attrName>style.visibility</p:attrName>
                                        </p:attrNameLst>
                                      </p:cBhvr>
                                      <p:to>
                                        <p:strVal val="hidden"/>
                                      </p:to>
                                    </p:set>
                                  </p:childTnLst>
                                </p:cTn>
                              </p:par>
                              <p:par>
                                <p:cTn id="48" presetID="10" presetClass="entr" presetSubtype="0" fill="hold" nodeType="withEffect">
                                  <p:stCondLst>
                                    <p:cond delay="200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par>
                                <p:cTn id="51" presetID="37" presetClass="exit" presetSubtype="0" fill="hold" grpId="0" nodeType="withEffect">
                                  <p:stCondLst>
                                    <p:cond delay="2000"/>
                                  </p:stCondLst>
                                  <p:childTnLst>
                                    <p:animEffect transition="out" filter="fade">
                                      <p:cBhvr>
                                        <p:cTn id="52" dur="1000"/>
                                        <p:tgtEl>
                                          <p:spTgt spid="8"/>
                                        </p:tgtEl>
                                      </p:cBhvr>
                                    </p:animEffect>
                                    <p:anim calcmode="lin" valueType="num">
                                      <p:cBhvr>
                                        <p:cTn id="53" dur="1000"/>
                                        <p:tgtEl>
                                          <p:spTgt spid="8"/>
                                        </p:tgtEl>
                                        <p:attrNameLst>
                                          <p:attrName>ppt_x</p:attrName>
                                        </p:attrNameLst>
                                      </p:cBhvr>
                                      <p:tavLst>
                                        <p:tav tm="0">
                                          <p:val>
                                            <p:strVal val="ppt_x"/>
                                          </p:val>
                                        </p:tav>
                                        <p:tav tm="100000">
                                          <p:val>
                                            <p:strVal val="ppt_x"/>
                                          </p:val>
                                        </p:tav>
                                      </p:tavLst>
                                    </p:anim>
                                    <p:anim calcmode="lin" valueType="num">
                                      <p:cBhvr>
                                        <p:cTn id="54" dur="100" decel="100000"/>
                                        <p:tgtEl>
                                          <p:spTgt spid="8"/>
                                        </p:tgtEl>
                                        <p:attrNameLst>
                                          <p:attrName>ppt_y</p:attrName>
                                        </p:attrNameLst>
                                      </p:cBhvr>
                                      <p:tavLst>
                                        <p:tav tm="0">
                                          <p:val>
                                            <p:strVal val="ppt_y"/>
                                          </p:val>
                                        </p:tav>
                                        <p:tav tm="100000">
                                          <p:val>
                                            <p:strVal val="ppt_y-.03"/>
                                          </p:val>
                                        </p:tav>
                                      </p:tavLst>
                                    </p:anim>
                                    <p:anim calcmode="lin" valueType="num">
                                      <p:cBhvr>
                                        <p:cTn id="55" dur="900" accel="100000">
                                          <p:stCondLst>
                                            <p:cond delay="100"/>
                                          </p:stCondLst>
                                        </p:cTn>
                                        <p:tgtEl>
                                          <p:spTgt spid="8"/>
                                        </p:tgtEl>
                                        <p:attrNameLst>
                                          <p:attrName>ppt_y</p:attrName>
                                        </p:attrNameLst>
                                      </p:cBhvr>
                                      <p:tavLst>
                                        <p:tav tm="0">
                                          <p:val>
                                            <p:strVal val="ppt_y"/>
                                          </p:val>
                                        </p:tav>
                                        <p:tav tm="100000">
                                          <p:val>
                                            <p:strVal val="ppt_y+1"/>
                                          </p:val>
                                        </p:tav>
                                      </p:tavLst>
                                    </p:anim>
                                    <p:set>
                                      <p:cBhvr>
                                        <p:cTn id="56" dur="1" fill="hold">
                                          <p:stCondLst>
                                            <p:cond delay="999"/>
                                          </p:stCondLst>
                                        </p:cTn>
                                        <p:tgtEl>
                                          <p:spTgt spid="8"/>
                                        </p:tgtEl>
                                        <p:attrNameLst>
                                          <p:attrName>style.visibility</p:attrName>
                                        </p:attrNameLst>
                                      </p:cBhvr>
                                      <p:to>
                                        <p:strVal val="hidden"/>
                                      </p:to>
                                    </p:set>
                                  </p:childTnLst>
                                </p:cTn>
                              </p:par>
                              <p:par>
                                <p:cTn id="57" presetID="37" presetClass="exit" presetSubtype="0" fill="hold" nodeType="withEffect">
                                  <p:stCondLst>
                                    <p:cond delay="2000"/>
                                  </p:stCondLst>
                                  <p:childTnLst>
                                    <p:animEffect transition="out" filter="fade">
                                      <p:cBhvr>
                                        <p:cTn id="58" dur="1000"/>
                                        <p:tgtEl>
                                          <p:spTgt spid="2"/>
                                        </p:tgtEl>
                                      </p:cBhvr>
                                    </p:animEffect>
                                    <p:anim calcmode="lin" valueType="num">
                                      <p:cBhvr>
                                        <p:cTn id="59" dur="1000"/>
                                        <p:tgtEl>
                                          <p:spTgt spid="2"/>
                                        </p:tgtEl>
                                        <p:attrNameLst>
                                          <p:attrName>ppt_x</p:attrName>
                                        </p:attrNameLst>
                                      </p:cBhvr>
                                      <p:tavLst>
                                        <p:tav tm="0">
                                          <p:val>
                                            <p:strVal val="ppt_x"/>
                                          </p:val>
                                        </p:tav>
                                        <p:tav tm="100000">
                                          <p:val>
                                            <p:strVal val="ppt_x"/>
                                          </p:val>
                                        </p:tav>
                                      </p:tavLst>
                                    </p:anim>
                                    <p:anim calcmode="lin" valueType="num">
                                      <p:cBhvr>
                                        <p:cTn id="60" dur="100" decel="100000"/>
                                        <p:tgtEl>
                                          <p:spTgt spid="2"/>
                                        </p:tgtEl>
                                        <p:attrNameLst>
                                          <p:attrName>ppt_y</p:attrName>
                                        </p:attrNameLst>
                                      </p:cBhvr>
                                      <p:tavLst>
                                        <p:tav tm="0">
                                          <p:val>
                                            <p:strVal val="ppt_y"/>
                                          </p:val>
                                        </p:tav>
                                        <p:tav tm="100000">
                                          <p:val>
                                            <p:strVal val="ppt_y-.03"/>
                                          </p:val>
                                        </p:tav>
                                      </p:tavLst>
                                    </p:anim>
                                    <p:anim calcmode="lin" valueType="num">
                                      <p:cBhvr>
                                        <p:cTn id="61" dur="900" accel="100000">
                                          <p:stCondLst>
                                            <p:cond delay="100"/>
                                          </p:stCondLst>
                                        </p:cTn>
                                        <p:tgtEl>
                                          <p:spTgt spid="2"/>
                                        </p:tgtEl>
                                        <p:attrNameLst>
                                          <p:attrName>ppt_y</p:attrName>
                                        </p:attrNameLst>
                                      </p:cBhvr>
                                      <p:tavLst>
                                        <p:tav tm="0">
                                          <p:val>
                                            <p:strVal val="ppt_y"/>
                                          </p:val>
                                        </p:tav>
                                        <p:tav tm="100000">
                                          <p:val>
                                            <p:strVal val="ppt_y+1"/>
                                          </p:val>
                                        </p:tav>
                                      </p:tavLst>
                                    </p:anim>
                                    <p:set>
                                      <p:cBhvr>
                                        <p:cTn id="62" dur="1" fill="hold">
                                          <p:stCondLst>
                                            <p:cond delay="999"/>
                                          </p:stCondLst>
                                        </p:cTn>
                                        <p:tgtEl>
                                          <p:spTgt spid="2"/>
                                        </p:tgtEl>
                                        <p:attrNameLst>
                                          <p:attrName>style.visibility</p:attrName>
                                        </p:attrNameLst>
                                      </p:cBhvr>
                                      <p:to>
                                        <p:strVal val="hidden"/>
                                      </p:to>
                                    </p:set>
                                  </p:childTnLst>
                                </p:cTn>
                              </p:par>
                              <p:par>
                                <p:cTn id="63" presetID="37" presetClass="exit" presetSubtype="0" fill="hold" grpId="0" nodeType="withEffect">
                                  <p:stCondLst>
                                    <p:cond delay="2000"/>
                                  </p:stCondLst>
                                  <p:childTnLst>
                                    <p:animEffect transition="out" filter="fade">
                                      <p:cBhvr>
                                        <p:cTn id="64" dur="1000"/>
                                        <p:tgtEl>
                                          <p:spTgt spid="9"/>
                                        </p:tgtEl>
                                      </p:cBhvr>
                                    </p:animEffect>
                                    <p:anim calcmode="lin" valueType="num">
                                      <p:cBhvr>
                                        <p:cTn id="65" dur="1000"/>
                                        <p:tgtEl>
                                          <p:spTgt spid="9"/>
                                        </p:tgtEl>
                                        <p:attrNameLst>
                                          <p:attrName>ppt_x</p:attrName>
                                        </p:attrNameLst>
                                      </p:cBhvr>
                                      <p:tavLst>
                                        <p:tav tm="0">
                                          <p:val>
                                            <p:strVal val="ppt_x"/>
                                          </p:val>
                                        </p:tav>
                                        <p:tav tm="100000">
                                          <p:val>
                                            <p:strVal val="ppt_x"/>
                                          </p:val>
                                        </p:tav>
                                      </p:tavLst>
                                    </p:anim>
                                    <p:anim calcmode="lin" valueType="num">
                                      <p:cBhvr>
                                        <p:cTn id="66" dur="100" decel="100000"/>
                                        <p:tgtEl>
                                          <p:spTgt spid="9"/>
                                        </p:tgtEl>
                                        <p:attrNameLst>
                                          <p:attrName>ppt_y</p:attrName>
                                        </p:attrNameLst>
                                      </p:cBhvr>
                                      <p:tavLst>
                                        <p:tav tm="0">
                                          <p:val>
                                            <p:strVal val="ppt_y"/>
                                          </p:val>
                                        </p:tav>
                                        <p:tav tm="100000">
                                          <p:val>
                                            <p:strVal val="ppt_y-.03"/>
                                          </p:val>
                                        </p:tav>
                                      </p:tavLst>
                                    </p:anim>
                                    <p:anim calcmode="lin" valueType="num">
                                      <p:cBhvr>
                                        <p:cTn id="67" dur="900" accel="100000">
                                          <p:stCondLst>
                                            <p:cond delay="100"/>
                                          </p:stCondLst>
                                        </p:cTn>
                                        <p:tgtEl>
                                          <p:spTgt spid="9"/>
                                        </p:tgtEl>
                                        <p:attrNameLst>
                                          <p:attrName>ppt_y</p:attrName>
                                        </p:attrNameLst>
                                      </p:cBhvr>
                                      <p:tavLst>
                                        <p:tav tm="0">
                                          <p:val>
                                            <p:strVal val="ppt_y"/>
                                          </p:val>
                                        </p:tav>
                                        <p:tav tm="100000">
                                          <p:val>
                                            <p:strVal val="ppt_y+1"/>
                                          </p:val>
                                        </p:tav>
                                      </p:tavLst>
                                    </p:anim>
                                    <p:set>
                                      <p:cBhvr>
                                        <p:cTn id="68" dur="1" fill="hold">
                                          <p:stCondLst>
                                            <p:cond delay="999"/>
                                          </p:stCondLst>
                                        </p:cTn>
                                        <p:tgtEl>
                                          <p:spTgt spid="9"/>
                                        </p:tgtEl>
                                        <p:attrNameLst>
                                          <p:attrName>style.visibility</p:attrName>
                                        </p:attrNameLst>
                                      </p:cBhvr>
                                      <p:to>
                                        <p:strVal val="hidden"/>
                                      </p:to>
                                    </p:set>
                                  </p:childTnLst>
                                </p:cTn>
                              </p:par>
                              <p:par>
                                <p:cTn id="69" presetID="37" presetClass="exit" presetSubtype="0" fill="hold" nodeType="withEffect">
                                  <p:stCondLst>
                                    <p:cond delay="2000"/>
                                  </p:stCondLst>
                                  <p:childTnLst>
                                    <p:animEffect transition="out" filter="fade">
                                      <p:cBhvr>
                                        <p:cTn id="70" dur="1000"/>
                                        <p:tgtEl>
                                          <p:spTgt spid="5"/>
                                        </p:tgtEl>
                                      </p:cBhvr>
                                    </p:animEffect>
                                    <p:anim calcmode="lin" valueType="num">
                                      <p:cBhvr>
                                        <p:cTn id="71" dur="1000"/>
                                        <p:tgtEl>
                                          <p:spTgt spid="5"/>
                                        </p:tgtEl>
                                        <p:attrNameLst>
                                          <p:attrName>ppt_x</p:attrName>
                                        </p:attrNameLst>
                                      </p:cBhvr>
                                      <p:tavLst>
                                        <p:tav tm="0">
                                          <p:val>
                                            <p:strVal val="ppt_x"/>
                                          </p:val>
                                        </p:tav>
                                        <p:tav tm="100000">
                                          <p:val>
                                            <p:strVal val="ppt_x"/>
                                          </p:val>
                                        </p:tav>
                                      </p:tavLst>
                                    </p:anim>
                                    <p:anim calcmode="lin" valueType="num">
                                      <p:cBhvr>
                                        <p:cTn id="72" dur="100" decel="100000"/>
                                        <p:tgtEl>
                                          <p:spTgt spid="5"/>
                                        </p:tgtEl>
                                        <p:attrNameLst>
                                          <p:attrName>ppt_y</p:attrName>
                                        </p:attrNameLst>
                                      </p:cBhvr>
                                      <p:tavLst>
                                        <p:tav tm="0">
                                          <p:val>
                                            <p:strVal val="ppt_y"/>
                                          </p:val>
                                        </p:tav>
                                        <p:tav tm="100000">
                                          <p:val>
                                            <p:strVal val="ppt_y-.03"/>
                                          </p:val>
                                        </p:tav>
                                      </p:tavLst>
                                    </p:anim>
                                    <p:anim calcmode="lin" valueType="num">
                                      <p:cBhvr>
                                        <p:cTn id="73" dur="900" accel="100000">
                                          <p:stCondLst>
                                            <p:cond delay="100"/>
                                          </p:stCondLst>
                                        </p:cTn>
                                        <p:tgtEl>
                                          <p:spTgt spid="5"/>
                                        </p:tgtEl>
                                        <p:attrNameLst>
                                          <p:attrName>ppt_y</p:attrName>
                                        </p:attrNameLst>
                                      </p:cBhvr>
                                      <p:tavLst>
                                        <p:tav tm="0">
                                          <p:val>
                                            <p:strVal val="ppt_y"/>
                                          </p:val>
                                        </p:tav>
                                        <p:tav tm="100000">
                                          <p:val>
                                            <p:strVal val="ppt_y+1"/>
                                          </p:val>
                                        </p:tav>
                                      </p:tavLst>
                                    </p:anim>
                                    <p:set>
                                      <p:cBhvr>
                                        <p:cTn id="74" dur="1" fill="hold">
                                          <p:stCondLst>
                                            <p:cond delay="999"/>
                                          </p:stCondLst>
                                        </p:cTn>
                                        <p:tgtEl>
                                          <p:spTgt spid="5"/>
                                        </p:tgtEl>
                                        <p:attrNameLst>
                                          <p:attrName>style.visibility</p:attrName>
                                        </p:attrNameLst>
                                      </p:cBhvr>
                                      <p:to>
                                        <p:strVal val="hidden"/>
                                      </p:to>
                                    </p:set>
                                  </p:childTnLst>
                                </p:cTn>
                              </p:par>
                            </p:childTnLst>
                          </p:cTn>
                        </p:par>
                        <p:par>
                          <p:cTn id="75" fill="hold" nodeType="afterGroup">
                            <p:stCondLst>
                              <p:cond delay="3500"/>
                            </p:stCondLst>
                            <p:childTnLst>
                              <p:par>
                                <p:cTn id="76" presetID="10" presetClass="exit" presetSubtype="0" fill="hold" nodeType="afterEffect">
                                  <p:stCondLst>
                                    <p:cond delay="0"/>
                                  </p:stCondLst>
                                  <p:childTnLst>
                                    <p:animEffect transition="out" filter="fade">
                                      <p:cBhvr>
                                        <p:cTn id="77" dur="500"/>
                                        <p:tgtEl>
                                          <p:spTgt spid="27"/>
                                        </p:tgtEl>
                                      </p:cBhvr>
                                    </p:animEffect>
                                    <p:set>
                                      <p:cBhvr>
                                        <p:cTn id="78" dur="1" fill="hold">
                                          <p:stCondLst>
                                            <p:cond delay="499"/>
                                          </p:stCondLst>
                                        </p:cTn>
                                        <p:tgtEl>
                                          <p:spTgt spid="27"/>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500"/>
                                        <p:tgtEl>
                                          <p:spTgt spid="27"/>
                                        </p:tgtEl>
                                      </p:cBhvr>
                                    </p:animEffect>
                                  </p:childTnLst>
                                </p:cTn>
                              </p:par>
                              <p:par>
                                <p:cTn id="82" presetID="10" presetClass="exit" presetSubtype="0" fill="hold" nodeType="withEffect">
                                  <p:stCondLst>
                                    <p:cond delay="100"/>
                                  </p:stCondLst>
                                  <p:childTnLst>
                                    <p:animEffect transition="out" filter="fade">
                                      <p:cBhvr>
                                        <p:cTn id="83" dur="400"/>
                                        <p:tgtEl>
                                          <p:spTgt spid="27"/>
                                        </p:tgtEl>
                                      </p:cBhvr>
                                    </p:animEffect>
                                    <p:set>
                                      <p:cBhvr>
                                        <p:cTn id="84" dur="1" fill="hold">
                                          <p:stCondLst>
                                            <p:cond delay="399"/>
                                          </p:stCondLst>
                                        </p:cTn>
                                        <p:tgtEl>
                                          <p:spTgt spid="27"/>
                                        </p:tgtEl>
                                        <p:attrNameLst>
                                          <p:attrName>style.visibility</p:attrName>
                                        </p:attrNameLst>
                                      </p:cBhvr>
                                      <p:to>
                                        <p:strVal val="hidden"/>
                                      </p:to>
                                    </p:set>
                                  </p:childTnLst>
                                </p:cTn>
                              </p:par>
                              <p:par>
                                <p:cTn id="85" presetID="37" presetClass="entr" presetSubtype="0" fill="hold" nodeType="with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fade">
                                      <p:cBhvr>
                                        <p:cTn id="87" dur="1000"/>
                                        <p:tgtEl>
                                          <p:spTgt spid="32"/>
                                        </p:tgtEl>
                                      </p:cBhvr>
                                    </p:animEffect>
                                    <p:anim calcmode="lin" valueType="num">
                                      <p:cBhvr>
                                        <p:cTn id="88" dur="1000" fill="hold"/>
                                        <p:tgtEl>
                                          <p:spTgt spid="32"/>
                                        </p:tgtEl>
                                        <p:attrNameLst>
                                          <p:attrName>ppt_x</p:attrName>
                                        </p:attrNameLst>
                                      </p:cBhvr>
                                      <p:tavLst>
                                        <p:tav tm="0">
                                          <p:val>
                                            <p:strVal val="#ppt_x"/>
                                          </p:val>
                                        </p:tav>
                                        <p:tav tm="100000">
                                          <p:val>
                                            <p:strVal val="#ppt_x"/>
                                          </p:val>
                                        </p:tav>
                                      </p:tavLst>
                                    </p:anim>
                                    <p:anim calcmode="lin" valueType="num">
                                      <p:cBhvr>
                                        <p:cTn id="89" dur="900" decel="100000" fill="hold"/>
                                        <p:tgtEl>
                                          <p:spTgt spid="32"/>
                                        </p:tgtEl>
                                        <p:attrNameLst>
                                          <p:attrName>ppt_y</p:attrName>
                                        </p:attrNameLst>
                                      </p:cBhvr>
                                      <p:tavLst>
                                        <p:tav tm="0">
                                          <p:val>
                                            <p:strVal val="#ppt_y+1"/>
                                          </p:val>
                                        </p:tav>
                                        <p:tav tm="100000">
                                          <p:val>
                                            <p:strVal val="#ppt_y-.03"/>
                                          </p:val>
                                        </p:tav>
                                      </p:tavLst>
                                    </p:anim>
                                    <p:anim calcmode="lin" valueType="num">
                                      <p:cBhvr>
                                        <p:cTn id="9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91" fill="hold" nodeType="afterGroup">
                            <p:stCondLst>
                              <p:cond delay="4500"/>
                            </p:stCondLst>
                            <p:childTnLst>
                              <p:par>
                                <p:cTn id="92" presetID="37" presetClass="entr" presetSubtype="0" fill="hold" nodeType="after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1000"/>
                                        <p:tgtEl>
                                          <p:spTgt spid="33"/>
                                        </p:tgtEl>
                                      </p:cBhvr>
                                    </p:animEffect>
                                    <p:anim calcmode="lin" valueType="num">
                                      <p:cBhvr>
                                        <p:cTn id="95" dur="1000" fill="hold"/>
                                        <p:tgtEl>
                                          <p:spTgt spid="33"/>
                                        </p:tgtEl>
                                        <p:attrNameLst>
                                          <p:attrName>ppt_x</p:attrName>
                                        </p:attrNameLst>
                                      </p:cBhvr>
                                      <p:tavLst>
                                        <p:tav tm="0">
                                          <p:val>
                                            <p:strVal val="#ppt_x"/>
                                          </p:val>
                                        </p:tav>
                                        <p:tav tm="100000">
                                          <p:val>
                                            <p:strVal val="#ppt_x"/>
                                          </p:val>
                                        </p:tav>
                                      </p:tavLst>
                                    </p:anim>
                                    <p:anim calcmode="lin" valueType="num">
                                      <p:cBhvr>
                                        <p:cTn id="96" dur="900" decel="100000" fill="hold"/>
                                        <p:tgtEl>
                                          <p:spTgt spid="33"/>
                                        </p:tgtEl>
                                        <p:attrNameLst>
                                          <p:attrName>ppt_y</p:attrName>
                                        </p:attrNameLst>
                                      </p:cBhvr>
                                      <p:tavLst>
                                        <p:tav tm="0">
                                          <p:val>
                                            <p:strVal val="#ppt_y+1"/>
                                          </p:val>
                                        </p:tav>
                                        <p:tav tm="100000">
                                          <p:val>
                                            <p:strVal val="#ppt_y-.03"/>
                                          </p:val>
                                        </p:tav>
                                      </p:tavLst>
                                    </p:anim>
                                    <p:anim calcmode="lin" valueType="num">
                                      <p:cBhvr>
                                        <p:cTn id="97"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98" fill="hold" nodeType="afterGroup">
                            <p:stCondLst>
                              <p:cond delay="5500"/>
                            </p:stCondLst>
                            <p:childTnLst>
                              <p:par>
                                <p:cTn id="99" presetID="10" presetClass="exit" presetSubtype="0" fill="hold" nodeType="afterEffect">
                                  <p:stCondLst>
                                    <p:cond delay="0"/>
                                  </p:stCondLst>
                                  <p:childTnLst>
                                    <p:animEffect transition="out" filter="fade">
                                      <p:cBhvr>
                                        <p:cTn id="100" dur="500"/>
                                        <p:tgtEl>
                                          <p:spTgt spid="13"/>
                                        </p:tgtEl>
                                      </p:cBhvr>
                                    </p:animEffect>
                                    <p:set>
                                      <p:cBhvr>
                                        <p:cTn id="101" dur="1" fill="hold">
                                          <p:stCondLst>
                                            <p:cond delay="499"/>
                                          </p:stCondLst>
                                        </p:cTn>
                                        <p:tgtEl>
                                          <p:spTgt spid="13"/>
                                        </p:tgtEl>
                                        <p:attrNameLst>
                                          <p:attrName>style.visibility</p:attrName>
                                        </p:attrNameLst>
                                      </p:cBhvr>
                                      <p:to>
                                        <p:strVal val="hidden"/>
                                      </p:to>
                                    </p:set>
                                  </p:childTnLst>
                                </p:cTn>
                              </p:par>
                              <p:par>
                                <p:cTn id="102" presetID="10" presetClass="entr" presetSubtype="0" fill="hold" nodeType="withEffect">
                                  <p:stCondLst>
                                    <p:cond delay="0"/>
                                  </p:stCondLst>
                                  <p:childTnLst>
                                    <p:set>
                                      <p:cBhvr>
                                        <p:cTn id="103" dur="1" fill="hold">
                                          <p:stCondLst>
                                            <p:cond delay="0"/>
                                          </p:stCondLst>
                                        </p:cTn>
                                        <p:tgtEl>
                                          <p:spTgt spid="13"/>
                                        </p:tgtEl>
                                        <p:attrNameLst>
                                          <p:attrName>style.visibility</p:attrName>
                                        </p:attrNameLst>
                                      </p:cBhvr>
                                      <p:to>
                                        <p:strVal val="visible"/>
                                      </p:to>
                                    </p:set>
                                    <p:animEffect transition="in" filter="fade">
                                      <p:cBhvr>
                                        <p:cTn id="104" dur="500"/>
                                        <p:tgtEl>
                                          <p:spTgt spid="13"/>
                                        </p:tgtEl>
                                      </p:cBhvr>
                                    </p:animEffect>
                                  </p:childTnLst>
                                </p:cTn>
                              </p:par>
                              <p:par>
                                <p:cTn id="105" presetID="10" presetClass="exit" presetSubtype="0" fill="hold"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par>
                                <p:cTn id="108" presetID="37" presetClass="entr" presetSubtype="0" fill="hold"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anim calcmode="lin" valueType="num">
                                      <p:cBhvr>
                                        <p:cTn id="111" dur="1000" fill="hold"/>
                                        <p:tgtEl>
                                          <p:spTgt spid="14"/>
                                        </p:tgtEl>
                                        <p:attrNameLst>
                                          <p:attrName>ppt_x</p:attrName>
                                        </p:attrNameLst>
                                      </p:cBhvr>
                                      <p:tavLst>
                                        <p:tav tm="0">
                                          <p:val>
                                            <p:strVal val="#ppt_x"/>
                                          </p:val>
                                        </p:tav>
                                        <p:tav tm="100000">
                                          <p:val>
                                            <p:strVal val="#ppt_x"/>
                                          </p:val>
                                        </p:tav>
                                      </p:tavLst>
                                    </p:anim>
                                    <p:anim calcmode="lin" valueType="num">
                                      <p:cBhvr>
                                        <p:cTn id="112" dur="900" decel="100000" fill="hold"/>
                                        <p:tgtEl>
                                          <p:spTgt spid="14"/>
                                        </p:tgtEl>
                                        <p:attrNameLst>
                                          <p:attrName>ppt_y</p:attrName>
                                        </p:attrNameLst>
                                      </p:cBhvr>
                                      <p:tavLst>
                                        <p:tav tm="0">
                                          <p:val>
                                            <p:strVal val="#ppt_y+1"/>
                                          </p:val>
                                        </p:tav>
                                        <p:tav tm="100000">
                                          <p:val>
                                            <p:strVal val="#ppt_y-.03"/>
                                          </p:val>
                                        </p:tav>
                                      </p:tavLst>
                                    </p:anim>
                                    <p:anim calcmode="lin" valueType="num">
                                      <p:cBhvr>
                                        <p:cTn id="113"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idx="1"/>
          </p:nvPr>
        </p:nvSpPr>
        <p:spPr>
          <a:xfrm>
            <a:off x="457200" y="2362200"/>
            <a:ext cx="8229600" cy="3763963"/>
          </a:xfrm>
        </p:spPr>
        <p:txBody>
          <a:bodyPr/>
          <a:lstStyle/>
          <a:p>
            <a:pPr marL="0" indent="0" algn="ctr" defTabSz="457200" eaLnBrk="1" hangingPunct="1">
              <a:spcBef>
                <a:spcPct val="0"/>
              </a:spcBef>
              <a:buFontTx/>
              <a:buNone/>
            </a:pPr>
            <a:r>
              <a:rPr lang="en-US" altLang="en-US" sz="7200" smtClean="0">
                <a:solidFill>
                  <a:srgbClr val="373737"/>
                </a:solidFill>
                <a:latin typeface="Verdana" panose="020B0604030504040204" pitchFamily="34" charset="0"/>
                <a:ea typeface="MS PGothic" panose="020B0600070205080204" pitchFamily="34" charset="-128"/>
              </a:rPr>
              <a:t>WHAT DO</a:t>
            </a:r>
          </a:p>
          <a:p>
            <a:pPr marL="0" indent="0" algn="ctr" defTabSz="457200" eaLnBrk="1" hangingPunct="1">
              <a:spcBef>
                <a:spcPct val="0"/>
              </a:spcBef>
              <a:buFontTx/>
              <a:buNone/>
            </a:pPr>
            <a:r>
              <a:rPr lang="en-US" altLang="en-US" sz="7200" b="1" i="1" smtClean="0">
                <a:solidFill>
                  <a:srgbClr val="236D39"/>
                </a:solidFill>
                <a:latin typeface="Verdana" panose="020B0604030504040204" pitchFamily="34" charset="0"/>
                <a:ea typeface="MS PGothic" panose="020B0600070205080204" pitchFamily="34" charset="-128"/>
              </a:rPr>
              <a:t>YOU</a:t>
            </a:r>
            <a:r>
              <a:rPr lang="en-US" altLang="en-US" sz="7200" smtClean="0">
                <a:solidFill>
                  <a:srgbClr val="373737"/>
                </a:solidFill>
                <a:latin typeface="Verdana" panose="020B0604030504040204" pitchFamily="34" charset="0"/>
                <a:ea typeface="MS PGothic" panose="020B0600070205080204" pitchFamily="34" charset="-128"/>
              </a:rPr>
              <a:t> THINK?</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194" name="Content Placeholder 2"/>
          <p:cNvSpPr txBox="1">
            <a:spLocks/>
          </p:cNvSpPr>
          <p:nvPr/>
        </p:nvSpPr>
        <p:spPr bwMode="auto">
          <a:xfrm>
            <a:off x="0" y="6172200"/>
            <a:ext cx="9144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496C60"/>
              </a:buClr>
              <a:buChar char="•"/>
              <a:defRPr sz="3200">
                <a:solidFill>
                  <a:schemeClr val="tx1"/>
                </a:solidFill>
                <a:latin typeface="Arial" panose="020B0604020202020204" pitchFamily="34" charset="0"/>
              </a:defRPr>
            </a:lvl1pPr>
            <a:lvl2pPr marL="742950" indent="-285750">
              <a:spcBef>
                <a:spcPct val="20000"/>
              </a:spcBef>
              <a:buClr>
                <a:srgbClr val="496C60"/>
              </a:buClr>
              <a:buChar char="•"/>
              <a:defRPr sz="2800">
                <a:solidFill>
                  <a:schemeClr val="tx1"/>
                </a:solidFill>
                <a:latin typeface="Times New Roman" panose="02020603050405020304" pitchFamily="18" charset="0"/>
              </a:defRPr>
            </a:lvl2pPr>
            <a:lvl3pPr marL="1143000" indent="-228600">
              <a:spcBef>
                <a:spcPct val="20000"/>
              </a:spcBef>
              <a:buClr>
                <a:srgbClr val="496C60"/>
              </a:buClr>
              <a:buChar char="•"/>
              <a:defRPr sz="2400">
                <a:solidFill>
                  <a:schemeClr val="tx1"/>
                </a:solidFill>
                <a:latin typeface="Times New Roman" panose="02020603050405020304" pitchFamily="18" charset="0"/>
              </a:defRPr>
            </a:lvl3pPr>
            <a:lvl4pPr marL="1600200" indent="-228600">
              <a:spcBef>
                <a:spcPct val="20000"/>
              </a:spcBef>
              <a:buClr>
                <a:srgbClr val="496C60"/>
              </a:buClr>
              <a:buChar char="•"/>
              <a:defRPr sz="2000">
                <a:solidFill>
                  <a:schemeClr val="tx1"/>
                </a:solidFill>
                <a:latin typeface="Times New Roman" panose="02020603050405020304" pitchFamily="18" charset="0"/>
              </a:defRPr>
            </a:lvl4pPr>
            <a:lvl5pPr marL="2057400" indent="-228600">
              <a:spcBef>
                <a:spcPct val="20000"/>
              </a:spcBef>
              <a:buClr>
                <a:srgbClr val="496C60"/>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rgbClr val="496C60"/>
              </a:buClr>
              <a:buChar char="•"/>
              <a:defRPr sz="2000">
                <a:solidFill>
                  <a:schemeClr val="tx1"/>
                </a:solidFill>
                <a:latin typeface="Times New Roman" panose="02020603050405020304" pitchFamily="18" charset="0"/>
              </a:defRPr>
            </a:lvl9pPr>
          </a:lstStyle>
          <a:p>
            <a:pPr algn="ctr" eaLnBrk="1" hangingPunct="1">
              <a:spcBef>
                <a:spcPct val="0"/>
              </a:spcBef>
              <a:buClrTx/>
              <a:buFontTx/>
              <a:buNone/>
            </a:pPr>
            <a:endParaRPr lang="en-US" altLang="en-US" sz="3000"/>
          </a:p>
        </p:txBody>
      </p:sp>
      <p:sp>
        <p:nvSpPr>
          <p:cNvPr id="8195" name="Content Placeholder 1"/>
          <p:cNvSpPr>
            <a:spLocks noGrp="1"/>
          </p:cNvSpPr>
          <p:nvPr>
            <p:ph idx="1"/>
          </p:nvPr>
        </p:nvSpPr>
        <p:spPr>
          <a:xfrm>
            <a:off x="304800" y="1219200"/>
            <a:ext cx="8763000" cy="4876800"/>
          </a:xfrm>
        </p:spPr>
        <p:txBody>
          <a:bodyPr/>
          <a:lstStyle/>
          <a:p>
            <a:pPr eaLnBrk="1" hangingPunct="1"/>
            <a:r>
              <a:rPr lang="en-US" altLang="en-US" smtClean="0"/>
              <a:t>PVE WorkFlow Grabber here</a:t>
            </a:r>
          </a:p>
        </p:txBody>
      </p:sp>
      <p:pic>
        <p:nvPicPr>
          <p:cNvPr id="81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295400"/>
            <a:ext cx="8629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09863" y="3749675"/>
            <a:ext cx="370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4881563"/>
            <a:ext cx="370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2640013"/>
            <a:ext cx="3708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67175" y="1239838"/>
            <a:ext cx="1009650" cy="122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stretch>
            <a:fillRect/>
          </a:stretch>
        </p:blipFill>
        <p:spPr bwMode="auto">
          <a:xfrm>
            <a:off x="2341563" y="2454275"/>
            <a:ext cx="4460875" cy="1370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900" decel="100000" fill="hold"/>
                                        <p:tgtEl>
                                          <p:spTgt spid="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7"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900" decel="100000" fill="hold"/>
                                        <p:tgtEl>
                                          <p:spTgt spid="4"/>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900" decel="100000" fill="hold"/>
                                        <p:tgtEl>
                                          <p:spTgt spid="6"/>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7" presetClass="exit" presetSubtype="0" fill="hold" nodeType="clickEffect">
                                  <p:stCondLst>
                                    <p:cond delay="0"/>
                                  </p:stCondLst>
                                  <p:childTnLst>
                                    <p:animEffect transition="out" filter="fade">
                                      <p:cBhvr>
                                        <p:cTn id="35" dur="1000"/>
                                        <p:tgtEl>
                                          <p:spTgt spid="7"/>
                                        </p:tgtEl>
                                      </p:cBhvr>
                                    </p:animEffect>
                                    <p:anim calcmode="lin" valueType="num">
                                      <p:cBhvr>
                                        <p:cTn id="36" dur="1000"/>
                                        <p:tgtEl>
                                          <p:spTgt spid="7"/>
                                        </p:tgtEl>
                                        <p:attrNameLst>
                                          <p:attrName>ppt_x</p:attrName>
                                        </p:attrNameLst>
                                      </p:cBhvr>
                                      <p:tavLst>
                                        <p:tav tm="0">
                                          <p:val>
                                            <p:strVal val="ppt_x"/>
                                          </p:val>
                                        </p:tav>
                                        <p:tav tm="100000">
                                          <p:val>
                                            <p:strVal val="ppt_x"/>
                                          </p:val>
                                        </p:tav>
                                      </p:tavLst>
                                    </p:anim>
                                    <p:anim calcmode="lin" valueType="num">
                                      <p:cBhvr>
                                        <p:cTn id="37" dur="100" decel="100000"/>
                                        <p:tgtEl>
                                          <p:spTgt spid="7"/>
                                        </p:tgtEl>
                                        <p:attrNameLst>
                                          <p:attrName>ppt_y</p:attrName>
                                        </p:attrNameLst>
                                      </p:cBhvr>
                                      <p:tavLst>
                                        <p:tav tm="0">
                                          <p:val>
                                            <p:strVal val="ppt_y"/>
                                          </p:val>
                                        </p:tav>
                                        <p:tav tm="100000">
                                          <p:val>
                                            <p:strVal val="ppt_y-.03"/>
                                          </p:val>
                                        </p:tav>
                                      </p:tavLst>
                                    </p:anim>
                                    <p:anim calcmode="lin" valueType="num">
                                      <p:cBhvr>
                                        <p:cTn id="38" dur="900" accel="100000">
                                          <p:stCondLst>
                                            <p:cond delay="100"/>
                                          </p:stCondLst>
                                        </p:cTn>
                                        <p:tgtEl>
                                          <p:spTgt spid="7"/>
                                        </p:tgtEl>
                                        <p:attrNameLst>
                                          <p:attrName>ppt_y</p:attrName>
                                        </p:attrNameLst>
                                      </p:cBhvr>
                                      <p:tavLst>
                                        <p:tav tm="0">
                                          <p:val>
                                            <p:strVal val="ppt_y"/>
                                          </p:val>
                                        </p:tav>
                                        <p:tav tm="100000">
                                          <p:val>
                                            <p:strVal val="ppt_y+1"/>
                                          </p:val>
                                        </p:tav>
                                      </p:tavLst>
                                    </p:anim>
                                    <p:set>
                                      <p:cBhvr>
                                        <p:cTn id="39" dur="1" fill="hold">
                                          <p:stCondLst>
                                            <p:cond delay="999"/>
                                          </p:stCondLst>
                                        </p:cTn>
                                        <p:tgtEl>
                                          <p:spTgt spid="7"/>
                                        </p:tgtEl>
                                        <p:attrNameLst>
                                          <p:attrName>style.visibility</p:attrName>
                                        </p:attrNameLst>
                                      </p:cBhvr>
                                      <p:to>
                                        <p:strVal val="hidden"/>
                                      </p:to>
                                    </p:set>
                                  </p:childTnLst>
                                </p:cTn>
                              </p:par>
                              <p:par>
                                <p:cTn id="40" presetID="37" presetClass="exit" presetSubtype="0" fill="hold" nodeType="withEffect">
                                  <p:stCondLst>
                                    <p:cond delay="250"/>
                                  </p:stCondLst>
                                  <p:childTnLst>
                                    <p:animEffect transition="out" filter="fade">
                                      <p:cBhvr>
                                        <p:cTn id="41" dur="1000"/>
                                        <p:tgtEl>
                                          <p:spTgt spid="4"/>
                                        </p:tgtEl>
                                      </p:cBhvr>
                                    </p:animEffect>
                                    <p:anim calcmode="lin" valueType="num">
                                      <p:cBhvr>
                                        <p:cTn id="42" dur="1000"/>
                                        <p:tgtEl>
                                          <p:spTgt spid="4"/>
                                        </p:tgtEl>
                                        <p:attrNameLst>
                                          <p:attrName>ppt_x</p:attrName>
                                        </p:attrNameLst>
                                      </p:cBhvr>
                                      <p:tavLst>
                                        <p:tav tm="0">
                                          <p:val>
                                            <p:strVal val="ppt_x"/>
                                          </p:val>
                                        </p:tav>
                                        <p:tav tm="100000">
                                          <p:val>
                                            <p:strVal val="ppt_x"/>
                                          </p:val>
                                        </p:tav>
                                      </p:tavLst>
                                    </p:anim>
                                    <p:anim calcmode="lin" valueType="num">
                                      <p:cBhvr>
                                        <p:cTn id="43" dur="100" decel="100000"/>
                                        <p:tgtEl>
                                          <p:spTgt spid="4"/>
                                        </p:tgtEl>
                                        <p:attrNameLst>
                                          <p:attrName>ppt_y</p:attrName>
                                        </p:attrNameLst>
                                      </p:cBhvr>
                                      <p:tavLst>
                                        <p:tav tm="0">
                                          <p:val>
                                            <p:strVal val="ppt_y"/>
                                          </p:val>
                                        </p:tav>
                                        <p:tav tm="100000">
                                          <p:val>
                                            <p:strVal val="ppt_y-.03"/>
                                          </p:val>
                                        </p:tav>
                                      </p:tavLst>
                                    </p:anim>
                                    <p:anim calcmode="lin" valueType="num">
                                      <p:cBhvr>
                                        <p:cTn id="44" dur="900" accel="100000">
                                          <p:stCondLst>
                                            <p:cond delay="100"/>
                                          </p:stCondLst>
                                        </p:cTn>
                                        <p:tgtEl>
                                          <p:spTgt spid="4"/>
                                        </p:tgtEl>
                                        <p:attrNameLst>
                                          <p:attrName>ppt_y</p:attrName>
                                        </p:attrNameLst>
                                      </p:cBhvr>
                                      <p:tavLst>
                                        <p:tav tm="0">
                                          <p:val>
                                            <p:strVal val="ppt_y"/>
                                          </p:val>
                                        </p:tav>
                                        <p:tav tm="100000">
                                          <p:val>
                                            <p:strVal val="ppt_y+1"/>
                                          </p:val>
                                        </p:tav>
                                      </p:tavLst>
                                    </p:anim>
                                    <p:set>
                                      <p:cBhvr>
                                        <p:cTn id="45" dur="1" fill="hold">
                                          <p:stCondLst>
                                            <p:cond delay="999"/>
                                          </p:stCondLst>
                                        </p:cTn>
                                        <p:tgtEl>
                                          <p:spTgt spid="4"/>
                                        </p:tgtEl>
                                        <p:attrNameLst>
                                          <p:attrName>style.visibility</p:attrName>
                                        </p:attrNameLst>
                                      </p:cBhvr>
                                      <p:to>
                                        <p:strVal val="hidden"/>
                                      </p:to>
                                    </p:set>
                                  </p:childTnLst>
                                </p:cTn>
                              </p:par>
                              <p:par>
                                <p:cTn id="46" presetID="37" presetClass="exit" presetSubtype="0" fill="hold" nodeType="withEffect">
                                  <p:stCondLst>
                                    <p:cond delay="500"/>
                                  </p:stCondLst>
                                  <p:childTnLst>
                                    <p:animEffect transition="out" filter="fade">
                                      <p:cBhvr>
                                        <p:cTn id="47" dur="1000"/>
                                        <p:tgtEl>
                                          <p:spTgt spid="6"/>
                                        </p:tgtEl>
                                      </p:cBhvr>
                                    </p:animEffect>
                                    <p:anim calcmode="lin" valueType="num">
                                      <p:cBhvr>
                                        <p:cTn id="48" dur="1000"/>
                                        <p:tgtEl>
                                          <p:spTgt spid="6"/>
                                        </p:tgtEl>
                                        <p:attrNameLst>
                                          <p:attrName>ppt_x</p:attrName>
                                        </p:attrNameLst>
                                      </p:cBhvr>
                                      <p:tavLst>
                                        <p:tav tm="0">
                                          <p:val>
                                            <p:strVal val="ppt_x"/>
                                          </p:val>
                                        </p:tav>
                                        <p:tav tm="100000">
                                          <p:val>
                                            <p:strVal val="ppt_x"/>
                                          </p:val>
                                        </p:tav>
                                      </p:tavLst>
                                    </p:anim>
                                    <p:anim calcmode="lin" valueType="num">
                                      <p:cBhvr>
                                        <p:cTn id="49" dur="100" decel="100000"/>
                                        <p:tgtEl>
                                          <p:spTgt spid="6"/>
                                        </p:tgtEl>
                                        <p:attrNameLst>
                                          <p:attrName>ppt_y</p:attrName>
                                        </p:attrNameLst>
                                      </p:cBhvr>
                                      <p:tavLst>
                                        <p:tav tm="0">
                                          <p:val>
                                            <p:strVal val="ppt_y"/>
                                          </p:val>
                                        </p:tav>
                                        <p:tav tm="100000">
                                          <p:val>
                                            <p:strVal val="ppt_y-.03"/>
                                          </p:val>
                                        </p:tav>
                                      </p:tavLst>
                                    </p:anim>
                                    <p:anim calcmode="lin" valueType="num">
                                      <p:cBhvr>
                                        <p:cTn id="50" dur="900" accel="100000">
                                          <p:stCondLst>
                                            <p:cond delay="100"/>
                                          </p:stCondLst>
                                        </p:cTn>
                                        <p:tgtEl>
                                          <p:spTgt spid="6"/>
                                        </p:tgtEl>
                                        <p:attrNameLst>
                                          <p:attrName>ppt_y</p:attrName>
                                        </p:attrNameLst>
                                      </p:cBhvr>
                                      <p:tavLst>
                                        <p:tav tm="0">
                                          <p:val>
                                            <p:strVal val="ppt_y"/>
                                          </p:val>
                                        </p:tav>
                                        <p:tav tm="100000">
                                          <p:val>
                                            <p:strVal val="ppt_y+1"/>
                                          </p:val>
                                        </p:tav>
                                      </p:tavLst>
                                    </p:anim>
                                    <p:set>
                                      <p:cBhvr>
                                        <p:cTn id="51" dur="1" fill="hold">
                                          <p:stCondLst>
                                            <p:cond delay="999"/>
                                          </p:stCondLst>
                                        </p:cTn>
                                        <p:tgtEl>
                                          <p:spTgt spid="6"/>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nodeType="afterGroup">
                            <p:stCondLst>
                              <p:cond delay="1500"/>
                            </p:stCondLst>
                            <p:childTnLst>
                              <p:par>
                                <p:cTn id="56" presetID="37" presetClass="entr" presetSubtype="0" fill="hold"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900" decel="100000" fill="hold"/>
                                        <p:tgtEl>
                                          <p:spTgt spid="1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304800" y="228600"/>
            <a:ext cx="8318500" cy="868363"/>
          </a:xfrm>
        </p:spPr>
        <p:txBody>
          <a:bodyPr/>
          <a:lstStyle/>
          <a:p>
            <a:pPr eaLnBrk="1" hangingPunct="1"/>
            <a:r>
              <a:rPr lang="en-US" altLang="en-US" sz="3400" smtClean="0">
                <a:latin typeface="Verdana" panose="020B0604030504040204" pitchFamily="34" charset="0"/>
                <a:ea typeface="Verdana" panose="020B0604030504040204" pitchFamily="34" charset="0"/>
                <a:cs typeface="Verdana" panose="020B0604030504040204" pitchFamily="34" charset="0"/>
              </a:rPr>
              <a:t>Accounts Payable (AP)</a:t>
            </a:r>
          </a:p>
        </p:txBody>
      </p:sp>
      <p:sp>
        <p:nvSpPr>
          <p:cNvPr id="3" name="Content Placeholder 2"/>
          <p:cNvSpPr>
            <a:spLocks noGrp="1"/>
          </p:cNvSpPr>
          <p:nvPr>
            <p:ph idx="1"/>
          </p:nvPr>
        </p:nvSpPr>
        <p:spPr>
          <a:xfrm>
            <a:off x="381000" y="1295400"/>
            <a:ext cx="8229600" cy="3916363"/>
          </a:xfrm>
        </p:spPr>
        <p:txBody>
          <a:bodyPr/>
          <a:lstStyle/>
          <a:p>
            <a:pPr eaLnBrk="1" hangingPunct="1">
              <a:defRPr/>
            </a:pPr>
            <a:r>
              <a:rPr lang="en-US" b="1" dirty="0"/>
              <a:t>Affordable</a:t>
            </a:r>
          </a:p>
          <a:p>
            <a:pPr lvl="1" eaLnBrk="1" hangingPunct="1">
              <a:defRPr/>
            </a:pPr>
            <a:r>
              <a:rPr lang="en-US" i="1" dirty="0" smtClean="0">
                <a:latin typeface="+mj-lt"/>
              </a:rPr>
              <a:t>Save money by decreasing </a:t>
            </a:r>
            <a:br>
              <a:rPr lang="en-US" i="1" dirty="0" smtClean="0">
                <a:latin typeface="+mj-lt"/>
              </a:rPr>
            </a:br>
            <a:r>
              <a:rPr lang="en-US" i="1" dirty="0" smtClean="0">
                <a:latin typeface="+mj-lt"/>
              </a:rPr>
              <a:t>your cost per invoice</a:t>
            </a:r>
          </a:p>
          <a:p>
            <a:pPr eaLnBrk="1" hangingPunct="1">
              <a:defRPr/>
            </a:pPr>
            <a:r>
              <a:rPr lang="en-US" b="1" dirty="0" smtClean="0"/>
              <a:t>Easy</a:t>
            </a:r>
          </a:p>
          <a:p>
            <a:pPr lvl="1" eaLnBrk="1" hangingPunct="1">
              <a:defRPr/>
            </a:pPr>
            <a:r>
              <a:rPr lang="en-US" i="1" dirty="0" smtClean="0">
                <a:latin typeface="+mj-lt"/>
              </a:rPr>
              <a:t>Eliminate manual data entry by extracting invoice data automatically</a:t>
            </a:r>
          </a:p>
          <a:p>
            <a:pPr eaLnBrk="1" hangingPunct="1">
              <a:defRPr/>
            </a:pPr>
            <a:r>
              <a:rPr lang="en-US" b="1" i="1" dirty="0" smtClean="0"/>
              <a:t>NOW!</a:t>
            </a:r>
          </a:p>
          <a:p>
            <a:pPr lvl="1" eaLnBrk="1" hangingPunct="1">
              <a:defRPr/>
            </a:pPr>
            <a:r>
              <a:rPr lang="en-US" i="1" dirty="0" smtClean="0">
                <a:latin typeface="+mj-lt"/>
              </a:rPr>
              <a:t>Automate and speed up invoice processing times</a:t>
            </a:r>
            <a:endParaRPr lang="en-US" i="1" dirty="0">
              <a:latin typeface="+mj-lt"/>
            </a:endParaRPr>
          </a:p>
        </p:txBody>
      </p:sp>
      <p:pic>
        <p:nvPicPr>
          <p:cNvPr id="1024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74650"/>
            <a:ext cx="31242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smtClean="0"/>
              <a:t>Efficiency Claims Visual</a:t>
            </a:r>
          </a:p>
        </p:txBody>
      </p:sp>
      <p:pic>
        <p:nvPicPr>
          <p:cNvPr id="11267"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88" y="-206375"/>
            <a:ext cx="9140825" cy="7064375"/>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idx="1"/>
          </p:nvPr>
        </p:nvSpPr>
        <p:spPr>
          <a:xfrm>
            <a:off x="457200" y="1084263"/>
            <a:ext cx="8229600" cy="4525962"/>
          </a:xfrm>
        </p:spPr>
        <p:txBody>
          <a:bodyPr/>
          <a:lstStyle/>
          <a:p>
            <a:pPr eaLnBrk="1" hangingPunct="1"/>
            <a:r>
              <a:rPr lang="en-US" altLang="en-US" smtClean="0"/>
              <a:t>Artificial intelligence extracts invoice </a:t>
            </a:r>
            <a:br>
              <a:rPr lang="en-US" altLang="en-US" smtClean="0"/>
            </a:br>
            <a:r>
              <a:rPr lang="en-US" altLang="en-US" smtClean="0"/>
              <a:t>data </a:t>
            </a:r>
            <a:r>
              <a:rPr lang="en-US" altLang="en-US" b="1" smtClean="0">
                <a:solidFill>
                  <a:srgbClr val="007840"/>
                </a:solidFill>
              </a:rPr>
              <a:t>eliminating</a:t>
            </a:r>
            <a:r>
              <a:rPr lang="en-US" altLang="en-US" smtClean="0"/>
              <a:t> manual data entry  </a:t>
            </a:r>
          </a:p>
          <a:p>
            <a:pPr eaLnBrk="1" hangingPunct="1"/>
            <a:r>
              <a:rPr lang="en-US" altLang="en-US" smtClean="0"/>
              <a:t>Effortlessly </a:t>
            </a:r>
            <a:r>
              <a:rPr lang="en-US" altLang="en-US" b="1" smtClean="0">
                <a:solidFill>
                  <a:srgbClr val="007840"/>
                </a:solidFill>
              </a:rPr>
              <a:t>cross-reference</a:t>
            </a:r>
            <a:r>
              <a:rPr lang="en-US" altLang="en-US" smtClean="0"/>
              <a:t> </a:t>
            </a:r>
            <a:br>
              <a:rPr lang="en-US" altLang="en-US" smtClean="0"/>
            </a:br>
            <a:r>
              <a:rPr lang="en-US" altLang="en-US" smtClean="0"/>
              <a:t>purchase orders, invoices, and </a:t>
            </a:r>
            <a:br>
              <a:rPr lang="en-US" altLang="en-US" smtClean="0"/>
            </a:br>
            <a:r>
              <a:rPr lang="en-US" altLang="en-US" smtClean="0"/>
              <a:t>delivery information</a:t>
            </a:r>
          </a:p>
          <a:p>
            <a:pPr eaLnBrk="1" hangingPunct="1"/>
            <a:r>
              <a:rPr lang="en-US" altLang="en-US" smtClean="0"/>
              <a:t>Route invoices, reconcile and </a:t>
            </a:r>
            <a:br>
              <a:rPr lang="en-US" altLang="en-US" smtClean="0"/>
            </a:br>
            <a:r>
              <a:rPr lang="en-US" altLang="en-US" smtClean="0"/>
              <a:t>remit payments through </a:t>
            </a:r>
            <a:br>
              <a:rPr lang="en-US" altLang="en-US" smtClean="0"/>
            </a:br>
            <a:r>
              <a:rPr lang="en-US" altLang="en-US" b="1" smtClean="0">
                <a:solidFill>
                  <a:srgbClr val="007840"/>
                </a:solidFill>
              </a:rPr>
              <a:t>automated </a:t>
            </a:r>
            <a:r>
              <a:rPr lang="en-US" altLang="en-US" smtClean="0"/>
              <a:t>procedural steps </a:t>
            </a:r>
            <a:endParaRPr lang="en-US" altLang="en-US" b="1" smtClean="0">
              <a:solidFill>
                <a:srgbClr val="007840"/>
              </a:solidFill>
            </a:endParaRPr>
          </a:p>
        </p:txBody>
      </p:sp>
      <p:pic>
        <p:nvPicPr>
          <p:cNvPr id="12291" name="Picture 5"/>
          <p:cNvPicPr>
            <a:picLocks noChangeAspect="1"/>
          </p:cNvPicPr>
          <p:nvPr/>
        </p:nvPicPr>
        <p:blipFill>
          <a:blip r:embed="rId2">
            <a:extLst>
              <a:ext uri="{28A0092B-C50C-407E-A947-70E740481C1C}">
                <a14:useLocalDpi xmlns:a14="http://schemas.microsoft.com/office/drawing/2010/main" val="0"/>
              </a:ext>
            </a:extLst>
          </a:blip>
          <a:srcRect t="81985"/>
          <a:stretch>
            <a:fillRect/>
          </a:stretch>
        </p:blipFill>
        <p:spPr bwMode="auto">
          <a:xfrm>
            <a:off x="0" y="5318125"/>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lightbulb-cli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2175" y="1676400"/>
            <a:ext cx="1866900"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3200400" y="1346200"/>
            <a:ext cx="5638800" cy="3738563"/>
          </a:xfrm>
        </p:spPr>
        <p:txBody>
          <a:bodyPr>
            <a:spAutoFit/>
          </a:bodyPr>
          <a:lstStyle/>
          <a:p>
            <a:pPr marL="109538" indent="0">
              <a:buFontTx/>
              <a:buNone/>
            </a:pPr>
            <a:r>
              <a:rPr lang="en-US" altLang="en-US" sz="1900" smtClean="0">
                <a:cs typeface="Arial" panose="020B0604020202020204" pitchFamily="34" charset="0"/>
              </a:rPr>
              <a:t>We needed a better system than piles of paper so we centralized the accounts payable operations and implemented ImageSilo</a:t>
            </a:r>
            <a:r>
              <a:rPr lang="en-US" altLang="en-US" sz="1900" baseline="30000" smtClean="0">
                <a:cs typeface="Arial" panose="020B0604020202020204" pitchFamily="34" charset="0"/>
              </a:rPr>
              <a:t>®</a:t>
            </a:r>
            <a:r>
              <a:rPr lang="en-US" altLang="en-US" sz="1900" smtClean="0">
                <a:cs typeface="Arial" panose="020B0604020202020204" pitchFamily="34" charset="0"/>
              </a:rPr>
              <a:t> and PaperVision</a:t>
            </a:r>
            <a:r>
              <a:rPr lang="en-US" altLang="en-US" sz="1900" baseline="30000" smtClean="0">
                <a:cs typeface="Arial" panose="020B0604020202020204" pitchFamily="34" charset="0"/>
              </a:rPr>
              <a:t>®</a:t>
            </a:r>
            <a:r>
              <a:rPr lang="en-US" altLang="en-US" sz="1900" smtClean="0">
                <a:cs typeface="Arial" panose="020B0604020202020204" pitchFamily="34" charset="0"/>
              </a:rPr>
              <a:t> Enterprise WorkFlow. We create images rather than papers, and we automatically route documents through the organization. Processes move faster, problems get solved and business gets done. CMC is estimated to save in labor efficiencies alone $400,000 annually.</a:t>
            </a:r>
          </a:p>
          <a:p>
            <a:pPr marL="109538" indent="0">
              <a:buFontTx/>
              <a:buNone/>
            </a:pPr>
            <a:endParaRPr lang="en-US" altLang="en-US" sz="1900" baseline="30000" smtClean="0">
              <a:cs typeface="Arial" panose="020B0604020202020204" pitchFamily="34" charset="0"/>
            </a:endParaRPr>
          </a:p>
          <a:p>
            <a:pPr marL="109538" indent="0" eaLnBrk="1" hangingPunct="1">
              <a:lnSpc>
                <a:spcPct val="130000"/>
              </a:lnSpc>
              <a:spcBef>
                <a:spcPct val="0"/>
              </a:spcBef>
              <a:buFontTx/>
              <a:buNone/>
            </a:pPr>
            <a:r>
              <a:rPr lang="en-US" altLang="en-US" sz="2100" b="1" smtClean="0">
                <a:solidFill>
                  <a:srgbClr val="007934"/>
                </a:solidFill>
                <a:latin typeface="Verdana" panose="020B0604030504040204" pitchFamily="34" charset="0"/>
                <a:ea typeface="MS PGothic" panose="020B0600070205080204" pitchFamily="34" charset="-128"/>
              </a:rPr>
              <a:t>Alberto Centeno</a:t>
            </a:r>
            <a:br>
              <a:rPr lang="en-US" altLang="en-US" sz="2100" b="1" smtClean="0">
                <a:solidFill>
                  <a:srgbClr val="007934"/>
                </a:solidFill>
                <a:latin typeface="Verdana" panose="020B0604030504040204" pitchFamily="34" charset="0"/>
                <a:ea typeface="MS PGothic" panose="020B0600070205080204" pitchFamily="34" charset="-128"/>
              </a:rPr>
            </a:br>
            <a:r>
              <a:rPr lang="en-US" altLang="en-US" sz="1800" smtClean="0">
                <a:solidFill>
                  <a:srgbClr val="808080"/>
                </a:solidFill>
                <a:latin typeface="Verdana" panose="020B0604030504040204" pitchFamily="34" charset="0"/>
                <a:ea typeface="MS PGothic" panose="020B0600070205080204" pitchFamily="34" charset="-128"/>
              </a:rPr>
              <a:t>Director of Shared Services</a:t>
            </a:r>
          </a:p>
        </p:txBody>
      </p:sp>
      <p:pic>
        <p:nvPicPr>
          <p:cNvPr id="13315" name="Picture 5"/>
          <p:cNvPicPr>
            <a:picLocks noChangeAspect="1"/>
          </p:cNvPicPr>
          <p:nvPr/>
        </p:nvPicPr>
        <p:blipFill>
          <a:blip r:embed="rId2">
            <a:extLst>
              <a:ext uri="{28A0092B-C50C-407E-A947-70E740481C1C}">
                <a14:useLocalDpi xmlns:a14="http://schemas.microsoft.com/office/drawing/2010/main" val="0"/>
              </a:ext>
            </a:extLst>
          </a:blip>
          <a:srcRect t="81985"/>
          <a:stretch>
            <a:fillRect/>
          </a:stretch>
        </p:blipFill>
        <p:spPr bwMode="auto">
          <a:xfrm>
            <a:off x="0" y="5322888"/>
            <a:ext cx="914400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68563" y="1292225"/>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3810000"/>
            <a:ext cx="8001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a:spLocks noChangeArrowheads="1"/>
          </p:cNvSpPr>
          <p:nvPr/>
        </p:nvSpPr>
        <p:spPr bwMode="auto">
          <a:xfrm>
            <a:off x="484188" y="4581525"/>
            <a:ext cx="2362200" cy="904875"/>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sp>
        <p:nvSpPr>
          <p:cNvPr id="9" name="Rounded Rectangle 8"/>
          <p:cNvSpPr>
            <a:spLocks noChangeArrowheads="1"/>
          </p:cNvSpPr>
          <p:nvPr/>
        </p:nvSpPr>
        <p:spPr bwMode="auto">
          <a:xfrm>
            <a:off x="815975" y="2286000"/>
            <a:ext cx="1700213" cy="2197100"/>
          </a:xfrm>
          <a:prstGeom prst="roundRect">
            <a:avLst>
              <a:gd name="adj" fmla="val 3940"/>
            </a:avLst>
          </a:prstGeom>
          <a:solidFill>
            <a:schemeClr val="bg1"/>
          </a:solidFill>
          <a:ln>
            <a:noFill/>
          </a:ln>
          <a:effectLst>
            <a:outerShdw blurRad="127000" sx="102000" sy="102000" algn="ctr" rotWithShape="0">
              <a:srgbClr val="808080">
                <a:alpha val="1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en-US">
              <a:solidFill>
                <a:schemeClr val="lt1"/>
              </a:solidFill>
              <a:latin typeface="+mn-lt"/>
              <a:cs typeface="+mn-cs"/>
            </a:endParaRPr>
          </a:p>
        </p:txBody>
      </p:sp>
      <p:pic>
        <p:nvPicPr>
          <p:cNvPr id="1332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9450" y="4730750"/>
            <a:ext cx="1971675"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00125" y="2400300"/>
            <a:ext cx="13303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mtClean="0"/>
              <a:t>Control Claims Visual</a:t>
            </a:r>
          </a:p>
        </p:txBody>
      </p:sp>
      <p:pic>
        <p:nvPicPr>
          <p:cNvPr id="14339"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988" y="-228600"/>
            <a:ext cx="9170988" cy="70866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a:xfrm>
            <a:off x="457200" y="1219200"/>
            <a:ext cx="8382000" cy="4392613"/>
          </a:xfrm>
        </p:spPr>
        <p:txBody>
          <a:bodyPr/>
          <a:lstStyle/>
          <a:p>
            <a:pPr eaLnBrk="1" hangingPunct="1"/>
            <a:r>
              <a:rPr lang="en-US" altLang="en-US" b="1" smtClean="0">
                <a:solidFill>
                  <a:srgbClr val="007840"/>
                </a:solidFill>
              </a:rPr>
              <a:t>Scan </a:t>
            </a:r>
            <a:r>
              <a:rPr lang="en-US" altLang="en-US" smtClean="0"/>
              <a:t>paper invoices to protect</a:t>
            </a:r>
            <a:br>
              <a:rPr lang="en-US" altLang="en-US" smtClean="0"/>
            </a:br>
            <a:r>
              <a:rPr lang="en-US" altLang="en-US" smtClean="0"/>
              <a:t>sensitive data and to ensure </a:t>
            </a:r>
            <a:br>
              <a:rPr lang="en-US" altLang="en-US" smtClean="0"/>
            </a:br>
            <a:r>
              <a:rPr lang="en-US" altLang="en-US" b="1" smtClean="0">
                <a:solidFill>
                  <a:srgbClr val="007840"/>
                </a:solidFill>
              </a:rPr>
              <a:t>accurate</a:t>
            </a:r>
            <a:r>
              <a:rPr lang="en-US" altLang="en-US" smtClean="0"/>
              <a:t> payments</a:t>
            </a:r>
          </a:p>
          <a:p>
            <a:pPr eaLnBrk="1" hangingPunct="1"/>
            <a:r>
              <a:rPr lang="en-US" altLang="en-US" b="1" smtClean="0">
                <a:solidFill>
                  <a:srgbClr val="007840"/>
                </a:solidFill>
              </a:rPr>
              <a:t>Eliminate </a:t>
            </a:r>
            <a:r>
              <a:rPr lang="en-US" altLang="en-US" smtClean="0"/>
              <a:t>fraud by applying internal controls to every invoice</a:t>
            </a:r>
          </a:p>
          <a:p>
            <a:pPr eaLnBrk="1" hangingPunct="1"/>
            <a:r>
              <a:rPr lang="en-US" altLang="en-US" smtClean="0"/>
              <a:t>Use retention </a:t>
            </a:r>
            <a:r>
              <a:rPr lang="en-US" altLang="en-US" b="1" smtClean="0">
                <a:solidFill>
                  <a:srgbClr val="007840"/>
                </a:solidFill>
              </a:rPr>
              <a:t>locks</a:t>
            </a:r>
            <a:r>
              <a:rPr lang="en-US" altLang="en-US" smtClean="0"/>
              <a:t> to </a:t>
            </a:r>
            <a:r>
              <a:rPr lang="en-US" altLang="en-US" b="1" smtClean="0">
                <a:solidFill>
                  <a:srgbClr val="007840"/>
                </a:solidFill>
              </a:rPr>
              <a:t>protect </a:t>
            </a:r>
            <a:br>
              <a:rPr lang="en-US" altLang="en-US" b="1" smtClean="0">
                <a:solidFill>
                  <a:srgbClr val="007840"/>
                </a:solidFill>
              </a:rPr>
            </a:br>
            <a:r>
              <a:rPr lang="en-US" altLang="en-US" smtClean="0"/>
              <a:t>financial records from accidental deletion </a:t>
            </a:r>
            <a:endParaRPr lang="en-US" altLang="en-US" b="1" smtClean="0">
              <a:solidFill>
                <a:srgbClr val="007840"/>
              </a:solidFill>
            </a:endParaRPr>
          </a:p>
        </p:txBody>
      </p:sp>
      <p:pic>
        <p:nvPicPr>
          <p:cNvPr id="15363" name="Picture 5"/>
          <p:cNvPicPr>
            <a:picLocks noChangeAspect="1"/>
          </p:cNvPicPr>
          <p:nvPr/>
        </p:nvPicPr>
        <p:blipFill>
          <a:blip r:embed="rId2">
            <a:extLst>
              <a:ext uri="{28A0092B-C50C-407E-A947-70E740481C1C}">
                <a14:useLocalDpi xmlns:a14="http://schemas.microsoft.com/office/drawing/2010/main" val="0"/>
              </a:ext>
            </a:extLst>
          </a:blip>
          <a:srcRect t="80994"/>
          <a:stretch>
            <a:fillRect/>
          </a:stretch>
        </p:blipFill>
        <p:spPr bwMode="auto">
          <a:xfrm>
            <a:off x="0" y="5249863"/>
            <a:ext cx="91440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adlock_clippe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2563" y="152400"/>
            <a:ext cx="3298825" cy="494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Digitech Systems 1">
  <a:themeElements>
    <a:clrScheme name="Digitech Systems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gitech Systems 1">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gitech Systems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gitech Systems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gitech Systems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gitech Systems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gitech Systems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gitech Systems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gitech Systems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ech Systems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gitech Systems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gitech Systems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gitech Systems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gitech Systems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1220</TotalTime>
  <Words>189</Words>
  <Application>Microsoft Office PowerPoint</Application>
  <PresentationFormat>On-screen Show (4:3)</PresentationFormat>
  <Paragraphs>39</Paragraphs>
  <Slides>16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Times New Roman</vt:lpstr>
      <vt:lpstr>Verdana</vt:lpstr>
      <vt:lpstr>MS PGothic</vt:lpstr>
      <vt:lpstr>1_Digitech Systems 1</vt:lpstr>
      <vt:lpstr>PowerPoint Presentation</vt:lpstr>
      <vt:lpstr>PowerPoint Presentation</vt:lpstr>
      <vt:lpstr>PowerPoint Presentation</vt:lpstr>
      <vt:lpstr>Accounts Payable (AP)</vt:lpstr>
      <vt:lpstr>Efficiency Claims Visual</vt:lpstr>
      <vt:lpstr>PowerPoint Presentation</vt:lpstr>
      <vt:lpstr>PowerPoint Presentation</vt:lpstr>
      <vt:lpstr>Control Claims Visual</vt:lpstr>
      <vt:lpstr>PowerPoint Presentation</vt:lpstr>
      <vt:lpstr>PowerPoint Presentation</vt:lpstr>
      <vt:lpstr>Money Claims Visual</vt:lpstr>
      <vt:lpstr>PowerPoint Presentation</vt:lpstr>
      <vt:lpstr>PowerPoint Presentation</vt:lpstr>
      <vt:lpstr>PowerPoint Presentation</vt:lpstr>
      <vt:lpstr>PowerPoint Presentation</vt:lpstr>
      <vt:lpstr>PowerPoint Presentation</vt:lpstr>
    </vt:vector>
  </TitlesOfParts>
  <Company>Digitech Systems,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Digitech Systems Template 2</dc:title>
  <dc:creator>Heather Sosa</dc:creator>
  <cp:lastModifiedBy>Avis Garland</cp:lastModifiedBy>
  <cp:revision>158</cp:revision>
  <cp:lastPrinted>2016-10-21T22:05:04Z</cp:lastPrinted>
  <dcterms:created xsi:type="dcterms:W3CDTF">2007-08-21T20:06:03Z</dcterms:created>
  <dcterms:modified xsi:type="dcterms:W3CDTF">2017-01-18T21:10:04Z</dcterms:modified>
</cp:coreProperties>
</file>