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18"/>
  </p:notesMasterIdLst>
  <p:handoutMasterIdLst>
    <p:handoutMasterId r:id="rId19"/>
  </p:handoutMasterIdLst>
  <p:sldIdLst>
    <p:sldId id="256" r:id="rId2"/>
    <p:sldId id="258" r:id="rId3"/>
    <p:sldId id="276" r:id="rId4"/>
    <p:sldId id="262" r:id="rId5"/>
    <p:sldId id="263" r:id="rId6"/>
    <p:sldId id="264" r:id="rId7"/>
    <p:sldId id="265" r:id="rId8"/>
    <p:sldId id="266" r:id="rId9"/>
    <p:sldId id="267" r:id="rId10"/>
    <p:sldId id="268" r:id="rId11"/>
    <p:sldId id="269" r:id="rId12"/>
    <p:sldId id="270" r:id="rId13"/>
    <p:sldId id="271" r:id="rId14"/>
    <p:sldId id="272" r:id="rId15"/>
    <p:sldId id="275" r:id="rId16"/>
    <p:sldId id="274" r:id="rId17"/>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840"/>
    <a:srgbClr val="496C60"/>
    <a:srgbClr val="C0C0C0"/>
    <a:srgbClr val="777777"/>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600" y="-84"/>
      </p:cViewPr>
      <p:guideLst>
        <p:guide orient="horz" pos="2160"/>
        <p:guide pos="2880"/>
      </p:guideLst>
    </p:cSldViewPr>
  </p:slideViewPr>
  <p:notesTextViewPr>
    <p:cViewPr>
      <p:scale>
        <a:sx n="100" d="100"/>
        <a:sy n="100" d="100"/>
      </p:scale>
      <p:origin x="0" y="0"/>
    </p:cViewPr>
  </p:notesTextViewPr>
  <p:notesViewPr>
    <p:cSldViewPr>
      <p:cViewPr varScale="1">
        <p:scale>
          <a:sx n="74" d="100"/>
          <a:sy n="74" d="100"/>
        </p:scale>
        <p:origin x="-2160" y="-10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smtClean="0"/>
            </a:lvl1pPr>
          </a:lstStyle>
          <a:p>
            <a:pPr>
              <a:defRPr/>
            </a:pPr>
            <a:endParaRPr lang="en-US"/>
          </a:p>
        </p:txBody>
      </p:sp>
      <p:sp>
        <p:nvSpPr>
          <p:cNvPr id="9219"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smtClean="0"/>
            </a:lvl1pPr>
          </a:lstStyle>
          <a:p>
            <a:pPr>
              <a:defRPr/>
            </a:pPr>
            <a:endParaRPr lang="en-US"/>
          </a:p>
        </p:txBody>
      </p:sp>
      <p:sp>
        <p:nvSpPr>
          <p:cNvPr id="9220"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smtClean="0"/>
            </a:lvl1pPr>
          </a:lstStyle>
          <a:p>
            <a:pPr>
              <a:defRPr/>
            </a:pPr>
            <a:endParaRPr lang="en-US"/>
          </a:p>
        </p:txBody>
      </p:sp>
      <p:sp>
        <p:nvSpPr>
          <p:cNvPr id="9221"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smtClean="0"/>
            </a:lvl1pPr>
          </a:lstStyle>
          <a:p>
            <a:pPr>
              <a:defRPr/>
            </a:pPr>
            <a:fld id="{DE10E7B4-0C18-4E95-AE1B-5D4AB0D79C48}" type="slidenum">
              <a:rPr lang="en-US"/>
              <a:pPr>
                <a:defRPr/>
              </a:pPr>
              <a:t>‹#›</a:t>
            </a:fld>
            <a:endParaRPr lang="en-US"/>
          </a:p>
        </p:txBody>
      </p:sp>
    </p:spTree>
    <p:extLst>
      <p:ext uri="{BB962C8B-B14F-4D97-AF65-F5344CB8AC3E}">
        <p14:creationId xmlns:p14="http://schemas.microsoft.com/office/powerpoint/2010/main" val="2393411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smtClean="0"/>
            </a:lvl1pPr>
          </a:lstStyle>
          <a:p>
            <a:pPr>
              <a:defRPr/>
            </a:pPr>
            <a:endParaRPr lang="en-US"/>
          </a:p>
        </p:txBody>
      </p:sp>
      <p:sp>
        <p:nvSpPr>
          <p:cNvPr id="8195"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smtClean="0"/>
            </a:lvl1pPr>
          </a:lstStyle>
          <a:p>
            <a:pPr>
              <a:defRPr/>
            </a:pPr>
            <a:endParaRPr lang="en-US"/>
          </a:p>
        </p:txBody>
      </p:sp>
      <p:sp>
        <p:nvSpPr>
          <p:cNvPr id="512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smtClean="0"/>
            </a:lvl1pPr>
          </a:lstStyle>
          <a:p>
            <a:pPr>
              <a:defRPr/>
            </a:pPr>
            <a:endParaRPr lang="en-US"/>
          </a:p>
        </p:txBody>
      </p:sp>
      <p:sp>
        <p:nvSpPr>
          <p:cNvPr id="8199"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smtClean="0"/>
            </a:lvl1pPr>
          </a:lstStyle>
          <a:p>
            <a:pPr>
              <a:defRPr/>
            </a:pPr>
            <a:fld id="{AD8BE63F-D3EB-4722-A551-3448C053804F}" type="slidenum">
              <a:rPr lang="en-US"/>
              <a:pPr>
                <a:defRPr/>
              </a:pPr>
              <a:t>‹#›</a:t>
            </a:fld>
            <a:endParaRPr lang="en-US"/>
          </a:p>
        </p:txBody>
      </p:sp>
    </p:spTree>
    <p:extLst>
      <p:ext uri="{BB962C8B-B14F-4D97-AF65-F5344CB8AC3E}">
        <p14:creationId xmlns:p14="http://schemas.microsoft.com/office/powerpoint/2010/main" val="38317351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D8BE63F-D3EB-4722-A551-3448C053804F}" type="slidenum">
              <a:rPr lang="en-US" smtClean="0"/>
              <a:pPr>
                <a:defRPr/>
              </a:pPr>
              <a:t>1</a:t>
            </a:fld>
            <a:endParaRPr lang="en-US"/>
          </a:p>
        </p:txBody>
      </p:sp>
    </p:spTree>
    <p:extLst>
      <p:ext uri="{BB962C8B-B14F-4D97-AF65-F5344CB8AC3E}">
        <p14:creationId xmlns:p14="http://schemas.microsoft.com/office/powerpoint/2010/main" val="4213013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8BE63F-D3EB-4722-A551-3448C053804F}" type="slidenum">
              <a:rPr lang="en-US" smtClean="0"/>
              <a:pPr>
                <a:defRPr/>
              </a:pPr>
              <a:t>10</a:t>
            </a:fld>
            <a:endParaRPr lang="en-US"/>
          </a:p>
        </p:txBody>
      </p:sp>
    </p:spTree>
    <p:extLst>
      <p:ext uri="{BB962C8B-B14F-4D97-AF65-F5344CB8AC3E}">
        <p14:creationId xmlns:p14="http://schemas.microsoft.com/office/powerpoint/2010/main" val="5975063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170" name="Rectangle 2"/>
          <p:cNvSpPr>
            <a:spLocks noGrp="1" noChangeArrowheads="1"/>
          </p:cNvSpPr>
          <p:nvPr>
            <p:ph type="ctrTitle" hasCustomPrompt="1"/>
          </p:nvPr>
        </p:nvSpPr>
        <p:spPr>
          <a:xfrm>
            <a:off x="2057401" y="76200"/>
            <a:ext cx="4495800" cy="3276600"/>
          </a:xfrm>
        </p:spPr>
        <p:txBody>
          <a:bodyPr/>
          <a:lstStyle>
            <a:lvl1pPr algn="ctr">
              <a:defRPr sz="4000"/>
            </a:lvl1pPr>
          </a:lstStyle>
          <a:p>
            <a:r>
              <a:rPr lang="en-US" dirty="0" smtClean="0"/>
              <a:t>Customer’s Logo Goes Here</a:t>
            </a:r>
            <a:endParaRPr lang="en-US" dirty="0"/>
          </a:p>
        </p:txBody>
      </p:sp>
    </p:spTree>
    <p:extLst>
      <p:ext uri="{BB962C8B-B14F-4D97-AF65-F5344CB8AC3E}">
        <p14:creationId xmlns:p14="http://schemas.microsoft.com/office/powerpoint/2010/main" val="1254782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26568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763000" cy="79216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04800" y="1295400"/>
            <a:ext cx="41925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04800" y="1981200"/>
            <a:ext cx="4192588" cy="4800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12954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981200"/>
            <a:ext cx="4041775" cy="480059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50618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9419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170" name="Rectangle 2"/>
          <p:cNvSpPr>
            <a:spLocks noGrp="1" noChangeArrowheads="1"/>
          </p:cNvSpPr>
          <p:nvPr>
            <p:ph type="ctrTitle" hasCustomPrompt="1"/>
          </p:nvPr>
        </p:nvSpPr>
        <p:spPr>
          <a:xfrm>
            <a:off x="2057401" y="76200"/>
            <a:ext cx="4495800" cy="3276600"/>
          </a:xfrm>
        </p:spPr>
        <p:txBody>
          <a:bodyPr/>
          <a:lstStyle>
            <a:lvl1pPr algn="ctr">
              <a:defRPr sz="4000"/>
            </a:lvl1pPr>
          </a:lstStyle>
          <a:p>
            <a:r>
              <a:rPr lang="en-US" dirty="0" smtClean="0"/>
              <a:t>Customer’s Logo Goes Here</a:t>
            </a:r>
            <a:endParaRPr lang="en-US" dirty="0"/>
          </a:p>
        </p:txBody>
      </p:sp>
    </p:spTree>
    <p:extLst>
      <p:ext uri="{BB962C8B-B14F-4D97-AF65-F5344CB8AC3E}">
        <p14:creationId xmlns:p14="http://schemas.microsoft.com/office/powerpoint/2010/main" val="21137885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27" name="Rectangle 2"/>
          <p:cNvSpPr>
            <a:spLocks noGrp="1" noChangeArrowheads="1"/>
          </p:cNvSpPr>
          <p:nvPr>
            <p:ph type="title"/>
          </p:nvPr>
        </p:nvSpPr>
        <p:spPr bwMode="auto">
          <a:xfrm>
            <a:off x="304800" y="228600"/>
            <a:ext cx="8763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8" name="Rectangle 3"/>
          <p:cNvSpPr>
            <a:spLocks noGrp="1" noChangeArrowheads="1"/>
          </p:cNvSpPr>
          <p:nvPr>
            <p:ph type="body" idx="1"/>
          </p:nvPr>
        </p:nvSpPr>
        <p:spPr bwMode="auto">
          <a:xfrm>
            <a:off x="304800" y="1219200"/>
            <a:ext cx="87630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Formatting for paragraph style with a wrapping paragraph</a:t>
            </a:r>
          </a:p>
          <a:p>
            <a:pPr lvl="0"/>
            <a:endParaRPr lang="en-US" dirty="0" smtClean="0"/>
          </a:p>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72078155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74" r:id="rId5"/>
  </p:sldLayoutIdLst>
  <p:txStyles>
    <p:titleStyle>
      <a:lvl1pPr algn="l" rtl="0" eaLnBrk="1" fontAlgn="base" hangingPunct="1">
        <a:spcBef>
          <a:spcPct val="0"/>
        </a:spcBef>
        <a:spcAft>
          <a:spcPct val="0"/>
        </a:spcAft>
        <a:defRPr sz="3600" b="1">
          <a:solidFill>
            <a:schemeClr val="bg1"/>
          </a:solidFill>
          <a:latin typeface="+mj-lt"/>
          <a:ea typeface="+mj-ea"/>
          <a:cs typeface="+mj-cs"/>
        </a:defRPr>
      </a:lvl1pPr>
      <a:lvl2pPr algn="l" rtl="0" eaLnBrk="1" fontAlgn="base" hangingPunct="1">
        <a:spcBef>
          <a:spcPct val="0"/>
        </a:spcBef>
        <a:spcAft>
          <a:spcPct val="0"/>
        </a:spcAft>
        <a:defRPr sz="3600" b="1">
          <a:solidFill>
            <a:schemeClr val="bg1"/>
          </a:solidFill>
          <a:latin typeface="Arial" charset="0"/>
        </a:defRPr>
      </a:lvl2pPr>
      <a:lvl3pPr algn="l" rtl="0" eaLnBrk="1" fontAlgn="base" hangingPunct="1">
        <a:spcBef>
          <a:spcPct val="0"/>
        </a:spcBef>
        <a:spcAft>
          <a:spcPct val="0"/>
        </a:spcAft>
        <a:defRPr sz="3600" b="1">
          <a:solidFill>
            <a:schemeClr val="bg1"/>
          </a:solidFill>
          <a:latin typeface="Arial" charset="0"/>
        </a:defRPr>
      </a:lvl3pPr>
      <a:lvl4pPr algn="l" rtl="0" eaLnBrk="1" fontAlgn="base" hangingPunct="1">
        <a:spcBef>
          <a:spcPct val="0"/>
        </a:spcBef>
        <a:spcAft>
          <a:spcPct val="0"/>
        </a:spcAft>
        <a:defRPr sz="3600" b="1">
          <a:solidFill>
            <a:schemeClr val="bg1"/>
          </a:solidFill>
          <a:latin typeface="Arial" charset="0"/>
        </a:defRPr>
      </a:lvl4pPr>
      <a:lvl5pPr algn="l" rtl="0" eaLnBrk="1" fontAlgn="base" hangingPunct="1">
        <a:spcBef>
          <a:spcPct val="0"/>
        </a:spcBef>
        <a:spcAft>
          <a:spcPct val="0"/>
        </a:spcAft>
        <a:defRPr sz="3600" b="1">
          <a:solidFill>
            <a:schemeClr val="bg1"/>
          </a:solidFill>
          <a:latin typeface="Arial" charset="0"/>
        </a:defRPr>
      </a:lvl5pPr>
      <a:lvl6pPr marL="457200" algn="l" rtl="0" eaLnBrk="1" fontAlgn="base" hangingPunct="1">
        <a:spcBef>
          <a:spcPct val="0"/>
        </a:spcBef>
        <a:spcAft>
          <a:spcPct val="0"/>
        </a:spcAft>
        <a:defRPr sz="3600" b="1">
          <a:solidFill>
            <a:schemeClr val="bg1"/>
          </a:solidFill>
          <a:latin typeface="Arial" charset="0"/>
        </a:defRPr>
      </a:lvl6pPr>
      <a:lvl7pPr marL="914400" algn="l" rtl="0" eaLnBrk="1" fontAlgn="base" hangingPunct="1">
        <a:spcBef>
          <a:spcPct val="0"/>
        </a:spcBef>
        <a:spcAft>
          <a:spcPct val="0"/>
        </a:spcAft>
        <a:defRPr sz="3600" b="1">
          <a:solidFill>
            <a:schemeClr val="bg1"/>
          </a:solidFill>
          <a:latin typeface="Arial" charset="0"/>
        </a:defRPr>
      </a:lvl7pPr>
      <a:lvl8pPr marL="1371600" algn="l" rtl="0" eaLnBrk="1" fontAlgn="base" hangingPunct="1">
        <a:spcBef>
          <a:spcPct val="0"/>
        </a:spcBef>
        <a:spcAft>
          <a:spcPct val="0"/>
        </a:spcAft>
        <a:defRPr sz="3600" b="1">
          <a:solidFill>
            <a:schemeClr val="bg1"/>
          </a:solidFill>
          <a:latin typeface="Arial" charset="0"/>
        </a:defRPr>
      </a:lvl8pPr>
      <a:lvl9pPr marL="1828800" algn="l" rtl="0" eaLnBrk="1" fontAlgn="base" hangingPunct="1">
        <a:spcBef>
          <a:spcPct val="0"/>
        </a:spcBef>
        <a:spcAft>
          <a:spcPct val="0"/>
        </a:spcAft>
        <a:defRPr sz="3600" b="1">
          <a:solidFill>
            <a:schemeClr val="bg1"/>
          </a:solidFill>
          <a:latin typeface="Arial" charset="0"/>
        </a:defRPr>
      </a:lvl9pPr>
    </p:titleStyle>
    <p:bodyStyle>
      <a:lvl1pPr marL="341313" indent="-231775" algn="l" rtl="0" eaLnBrk="1" fontAlgn="base" hangingPunct="1">
        <a:spcBef>
          <a:spcPct val="20000"/>
        </a:spcBef>
        <a:spcAft>
          <a:spcPct val="0"/>
        </a:spcAft>
        <a:buClr>
          <a:srgbClr val="496C60"/>
        </a:buClr>
        <a:buChar char="•"/>
        <a:defRPr sz="3200">
          <a:solidFill>
            <a:schemeClr val="tx1"/>
          </a:solidFill>
          <a:latin typeface="+mj-lt"/>
          <a:ea typeface="+mn-ea"/>
          <a:cs typeface="+mn-cs"/>
        </a:defRPr>
      </a:lvl1pPr>
      <a:lvl2pPr marL="798513" indent="-285750" algn="l" rtl="0" eaLnBrk="1" fontAlgn="base" hangingPunct="1">
        <a:spcBef>
          <a:spcPct val="20000"/>
        </a:spcBef>
        <a:spcAft>
          <a:spcPct val="0"/>
        </a:spcAft>
        <a:buClr>
          <a:srgbClr val="496C60"/>
        </a:buClr>
        <a:buChar char="•"/>
        <a:defRPr sz="2800">
          <a:solidFill>
            <a:schemeClr val="tx1"/>
          </a:solidFill>
          <a:latin typeface="+mn-lt"/>
        </a:defRPr>
      </a:lvl2pPr>
      <a:lvl3pPr marL="1143000" indent="-228600" algn="l" rtl="0" eaLnBrk="1" fontAlgn="base" hangingPunct="1">
        <a:spcBef>
          <a:spcPct val="20000"/>
        </a:spcBef>
        <a:spcAft>
          <a:spcPct val="0"/>
        </a:spcAft>
        <a:buClr>
          <a:srgbClr val="496C60"/>
        </a:buClr>
        <a:buChar char="•"/>
        <a:defRPr sz="2400">
          <a:solidFill>
            <a:schemeClr val="tx1"/>
          </a:solidFill>
          <a:latin typeface="+mn-lt"/>
        </a:defRPr>
      </a:lvl3pPr>
      <a:lvl4pPr marL="1600200" indent="-228600" algn="l" rtl="0" eaLnBrk="1" fontAlgn="base" hangingPunct="1">
        <a:spcBef>
          <a:spcPct val="20000"/>
        </a:spcBef>
        <a:spcAft>
          <a:spcPct val="0"/>
        </a:spcAft>
        <a:buClr>
          <a:srgbClr val="496C60"/>
        </a:buClr>
        <a:buChar char="•"/>
        <a:defRPr sz="2000">
          <a:solidFill>
            <a:schemeClr val="tx1"/>
          </a:solidFill>
          <a:latin typeface="+mn-lt"/>
        </a:defRPr>
      </a:lvl4pPr>
      <a:lvl5pPr marL="2057400" indent="-228600" algn="l" rtl="0" eaLnBrk="1" fontAlgn="base" hangingPunct="1">
        <a:spcBef>
          <a:spcPct val="20000"/>
        </a:spcBef>
        <a:spcAft>
          <a:spcPct val="0"/>
        </a:spcAft>
        <a:buClr>
          <a:srgbClr val="496C60"/>
        </a:buClr>
        <a:buChar char="•"/>
        <a:defRPr sz="2000">
          <a:solidFill>
            <a:schemeClr val="tx1"/>
          </a:solidFill>
          <a:latin typeface="+mn-lt"/>
        </a:defRPr>
      </a:lvl5pPr>
      <a:lvl6pPr marL="2514600" indent="-228600" algn="l" rtl="0" eaLnBrk="1" fontAlgn="base" hangingPunct="1">
        <a:spcBef>
          <a:spcPct val="20000"/>
        </a:spcBef>
        <a:spcAft>
          <a:spcPct val="0"/>
        </a:spcAft>
        <a:buClr>
          <a:srgbClr val="496C60"/>
        </a:buClr>
        <a:buChar char="•"/>
        <a:defRPr sz="2000">
          <a:solidFill>
            <a:schemeClr val="tx1"/>
          </a:solidFill>
          <a:latin typeface="+mn-lt"/>
        </a:defRPr>
      </a:lvl6pPr>
      <a:lvl7pPr marL="2971800" indent="-228600" algn="l" rtl="0" eaLnBrk="1" fontAlgn="base" hangingPunct="1">
        <a:spcBef>
          <a:spcPct val="20000"/>
        </a:spcBef>
        <a:spcAft>
          <a:spcPct val="0"/>
        </a:spcAft>
        <a:buClr>
          <a:srgbClr val="496C60"/>
        </a:buClr>
        <a:buChar char="•"/>
        <a:defRPr sz="2000">
          <a:solidFill>
            <a:schemeClr val="tx1"/>
          </a:solidFill>
          <a:latin typeface="+mn-lt"/>
        </a:defRPr>
      </a:lvl7pPr>
      <a:lvl8pPr marL="3429000" indent="-228600" algn="l" rtl="0" eaLnBrk="1" fontAlgn="base" hangingPunct="1">
        <a:spcBef>
          <a:spcPct val="20000"/>
        </a:spcBef>
        <a:spcAft>
          <a:spcPct val="0"/>
        </a:spcAft>
        <a:buClr>
          <a:srgbClr val="496C60"/>
        </a:buClr>
        <a:buChar char="•"/>
        <a:defRPr sz="2000">
          <a:solidFill>
            <a:schemeClr val="tx1"/>
          </a:solidFill>
          <a:latin typeface="+mn-lt"/>
        </a:defRPr>
      </a:lvl8pPr>
      <a:lvl9pPr marL="3886200" indent="-228600" algn="l" rtl="0" eaLnBrk="1" fontAlgn="base" hangingPunct="1">
        <a:spcBef>
          <a:spcPct val="20000"/>
        </a:spcBef>
        <a:spcAft>
          <a:spcPct val="0"/>
        </a:spcAft>
        <a:buClr>
          <a:srgbClr val="496C60"/>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hyperlink" Target="https://youtu.be/NTfAi9sfICU"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3.emf"/><Relationship Id="rId4" Type="http://schemas.openxmlformats.org/officeDocument/2006/relationships/image" Target="../media/image27.png"/><Relationship Id="rId9" Type="http://schemas.openxmlformats.org/officeDocument/2006/relationships/image" Target="../media/image32.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25589" y="1303014"/>
            <a:ext cx="2985246" cy="1200329"/>
          </a:xfrm>
          <a:prstGeom prst="rect">
            <a:avLst/>
          </a:prstGeom>
          <a:noFill/>
        </p:spPr>
        <p:txBody>
          <a:bodyPr wrap="square" rtlCol="0" anchor="ctr">
            <a:spAutoFit/>
          </a:bodyPr>
          <a:lstStyle/>
          <a:p>
            <a:pPr algn="ctr"/>
            <a:r>
              <a:rPr lang="en-US" sz="2400" b="1" dirty="0" smtClean="0">
                <a:latin typeface="+mj-lt"/>
              </a:rPr>
              <a:t>Put Your</a:t>
            </a:r>
          </a:p>
          <a:p>
            <a:pPr algn="ctr"/>
            <a:r>
              <a:rPr lang="en-US" sz="2400" b="1" dirty="0" smtClean="0">
                <a:latin typeface="+mj-lt"/>
              </a:rPr>
              <a:t>Prospect’s Logo</a:t>
            </a:r>
          </a:p>
          <a:p>
            <a:pPr algn="ctr"/>
            <a:r>
              <a:rPr lang="en-US" sz="2400" b="1" dirty="0" smtClean="0">
                <a:latin typeface="+mj-lt"/>
              </a:rPr>
              <a:t>Here</a:t>
            </a:r>
            <a:endParaRPr lang="en-US" sz="2400" b="1" dirty="0">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80994"/>
          <a:stretch/>
        </p:blipFill>
        <p:spPr>
          <a:xfrm>
            <a:off x="286" y="5257800"/>
            <a:ext cx="9143427" cy="1303372"/>
          </a:xfrm>
          <a:prstGeom prst="rect">
            <a:avLst/>
          </a:prstGeom>
        </p:spPr>
      </p:pic>
      <p:sp>
        <p:nvSpPr>
          <p:cNvPr id="8" name="Content Placeholder 2"/>
          <p:cNvSpPr txBox="1">
            <a:spLocks/>
          </p:cNvSpPr>
          <p:nvPr/>
        </p:nvSpPr>
        <p:spPr>
          <a:xfrm>
            <a:off x="3192463" y="1295400"/>
            <a:ext cx="5799137" cy="4153445"/>
          </a:xfrm>
          <a:prstGeom prst="rect">
            <a:avLst/>
          </a:prstGeom>
        </p:spPr>
        <p:txBody>
          <a:bodyPr wrap="square">
            <a:spAutoFit/>
          </a:bodyPr>
          <a:lstStyle>
            <a:defPPr>
              <a:defRPr lang="en-US"/>
            </a:defPPr>
            <a:lvl1pPr defTabSz="457200">
              <a:lnSpc>
                <a:spcPct val="130000"/>
              </a:lnSpc>
              <a:defRPr sz="2100">
                <a:latin typeface="Arial" pitchFamily="34" charset="0"/>
                <a:ea typeface="MS PGothic" pitchFamily="34" charset="-128"/>
                <a:cs typeface="Arial" pitchFamily="34" charset="0"/>
              </a:defRPr>
            </a:lvl1pPr>
            <a:lvl2pPr defTabSz="457200">
              <a:defRPr>
                <a:latin typeface="Calibri" pitchFamily="34" charset="0"/>
                <a:ea typeface="MS PGothic" pitchFamily="34" charset="-128"/>
              </a:defRPr>
            </a:lvl2pPr>
            <a:lvl3pPr defTabSz="457200">
              <a:defRPr>
                <a:latin typeface="Calibri" pitchFamily="34" charset="0"/>
                <a:ea typeface="MS PGothic" pitchFamily="34" charset="-128"/>
              </a:defRPr>
            </a:lvl3pPr>
            <a:lvl4pPr defTabSz="457200">
              <a:defRPr>
                <a:latin typeface="Calibri" pitchFamily="34" charset="0"/>
                <a:ea typeface="MS PGothic" pitchFamily="34" charset="-128"/>
              </a:defRPr>
            </a:lvl4pPr>
            <a:lvl5pPr defTabSz="457200">
              <a:defRPr>
                <a:latin typeface="Calibri" pitchFamily="34" charset="0"/>
                <a:ea typeface="MS PGothic" pitchFamily="34" charset="-128"/>
              </a:defRPr>
            </a:lvl5pPr>
            <a:lvl6pPr>
              <a:defRPr>
                <a:latin typeface="Calibri" pitchFamily="34" charset="0"/>
                <a:ea typeface="MS PGothic" pitchFamily="34" charset="-128"/>
              </a:defRPr>
            </a:lvl6pPr>
            <a:lvl7pPr>
              <a:defRPr>
                <a:latin typeface="Calibri" pitchFamily="34" charset="0"/>
                <a:ea typeface="MS PGothic" pitchFamily="34" charset="-128"/>
              </a:defRPr>
            </a:lvl7pPr>
            <a:lvl8pPr>
              <a:defRPr>
                <a:latin typeface="Calibri" pitchFamily="34" charset="0"/>
                <a:ea typeface="MS PGothic" pitchFamily="34" charset="-128"/>
              </a:defRPr>
            </a:lvl8pPr>
            <a:lvl9pPr>
              <a:defRPr>
                <a:latin typeface="Calibri" pitchFamily="34" charset="0"/>
                <a:ea typeface="MS PGothic" pitchFamily="34" charset="-128"/>
              </a:defRPr>
            </a:lvl9pPr>
          </a:lstStyle>
          <a:p>
            <a:r>
              <a:rPr lang="en-US" sz="2000" dirty="0"/>
              <a:t>In my 25 years of document management experience, PaperVision Forms Magic brings something that no other forms processing technology can mimic. It offers faster implementation and more accurate classification results than anything I’ve worked with. I believe it will revolutionize the industry. </a:t>
            </a:r>
          </a:p>
          <a:p>
            <a:pPr marL="0" indent="0">
              <a:buNone/>
            </a:pPr>
            <a:endParaRPr lang="en-US" dirty="0"/>
          </a:p>
          <a:p>
            <a:r>
              <a:rPr lang="en-US" b="1" dirty="0" smtClean="0">
                <a:solidFill>
                  <a:srgbClr val="007934"/>
                </a:solidFill>
                <a:latin typeface="Verdana" pitchFamily="34" charset="0"/>
                <a:cs typeface="+mn-cs"/>
              </a:rPr>
              <a:t>Dave Clark</a:t>
            </a:r>
            <a:endParaRPr lang="en-US" b="1" dirty="0">
              <a:solidFill>
                <a:srgbClr val="007934"/>
              </a:solidFill>
              <a:latin typeface="Verdana" pitchFamily="34" charset="0"/>
              <a:cs typeface="+mn-cs"/>
            </a:endParaRPr>
          </a:p>
          <a:p>
            <a:r>
              <a:rPr lang="en-US" i="1" dirty="0" smtClean="0">
                <a:latin typeface="Verdana" pitchFamily="34" charset="0"/>
                <a:cs typeface="+mn-cs"/>
              </a:rPr>
              <a:t>Digitech Systems Professional Services</a:t>
            </a:r>
            <a:endParaRPr lang="en-US" i="1" dirty="0">
              <a:latin typeface="Verdana" pitchFamily="34" charset="0"/>
              <a:cs typeface="+mn-cs"/>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0" y="1186496"/>
            <a:ext cx="800100" cy="685800"/>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8069042" y="4069807"/>
            <a:ext cx="800100" cy="685800"/>
          </a:xfrm>
          <a:prstGeom prst="rect">
            <a:avLst/>
          </a:prstGeom>
        </p:spPr>
      </p:pic>
      <p:sp>
        <p:nvSpPr>
          <p:cNvPr id="9" name="Rounded Rectangle 8"/>
          <p:cNvSpPr>
            <a:spLocks noChangeArrowheads="1"/>
          </p:cNvSpPr>
          <p:nvPr/>
        </p:nvSpPr>
        <p:spPr bwMode="auto">
          <a:xfrm>
            <a:off x="533400" y="2209801"/>
            <a:ext cx="2209800" cy="1981200"/>
          </a:xfrm>
          <a:prstGeom prst="roundRect">
            <a:avLst>
              <a:gd name="adj" fmla="val 3940"/>
            </a:avLst>
          </a:prstGeom>
          <a:solidFill>
            <a:schemeClr val="bg1"/>
          </a:solidFill>
          <a:ln>
            <a:noFill/>
          </a:ln>
          <a:effectLst>
            <a:outerShdw blurRad="127000" sx="102000" sy="102000" algn="ctr" rotWithShape="0">
              <a:srgbClr val="808080">
                <a:alpha val="1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0848" y="2362199"/>
            <a:ext cx="1879954" cy="1676715"/>
          </a:xfrm>
          <a:prstGeom prst="rect">
            <a:avLst/>
          </a:prstGeom>
        </p:spPr>
      </p:pic>
    </p:spTree>
    <p:extLst>
      <p:ext uri="{BB962C8B-B14F-4D97-AF65-F5344CB8AC3E}">
        <p14:creationId xmlns:p14="http://schemas.microsoft.com/office/powerpoint/2010/main" val="42630787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Money Claims Visual</a:t>
            </a:r>
            <a:endParaRPr lang="en-US" dirty="0"/>
          </a:p>
        </p:txBody>
      </p:sp>
      <p:sp>
        <p:nvSpPr>
          <p:cNvPr id="3" name="Content Placeholder 2"/>
          <p:cNvSpPr>
            <a:spLocks noGrp="1"/>
          </p:cNvSpPr>
          <p:nvPr>
            <p:ph idx="1"/>
          </p:nvPr>
        </p:nvSpPr>
        <p:spPr/>
        <p:txBody>
          <a:bodyPr/>
          <a:lstStyle/>
          <a:p>
            <a:r>
              <a:rPr lang="en-US" dirty="0" smtClean="0"/>
              <a:t>Money claims visual</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07818"/>
            <a:ext cx="9144000" cy="7065818"/>
          </a:xfrm>
          <a:prstGeom prst="rect">
            <a:avLst/>
          </a:prstGeom>
        </p:spPr>
      </p:pic>
    </p:spTree>
    <p:extLst>
      <p:ext uri="{BB962C8B-B14F-4D97-AF65-F5344CB8AC3E}">
        <p14:creationId xmlns:p14="http://schemas.microsoft.com/office/powerpoint/2010/main" val="14263334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90696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b="1" dirty="0" smtClean="0">
                <a:solidFill>
                  <a:srgbClr val="007840"/>
                </a:solidFill>
              </a:rPr>
              <a:t>Improve cash flow </a:t>
            </a:r>
            <a:r>
              <a:rPr lang="en-US" dirty="0" smtClean="0"/>
              <a:t>by speeding up</a:t>
            </a:r>
            <a:br>
              <a:rPr lang="en-US" dirty="0" smtClean="0"/>
            </a:br>
            <a:r>
              <a:rPr lang="en-US" dirty="0" smtClean="0"/>
              <a:t>information processes</a:t>
            </a:r>
          </a:p>
          <a:p>
            <a:pPr eaLnBrk="1" hangingPunct="1"/>
            <a:r>
              <a:rPr lang="en-US" dirty="0" smtClean="0"/>
              <a:t>Reduce</a:t>
            </a:r>
            <a:r>
              <a:rPr lang="en-US" b="1" dirty="0" smtClean="0">
                <a:solidFill>
                  <a:srgbClr val="007840"/>
                </a:solidFill>
              </a:rPr>
              <a:t> time-to-payment</a:t>
            </a:r>
            <a:br>
              <a:rPr lang="en-US" b="1" dirty="0" smtClean="0">
                <a:solidFill>
                  <a:srgbClr val="007840"/>
                </a:solidFill>
              </a:rPr>
            </a:br>
            <a:r>
              <a:rPr lang="en-US" dirty="0" smtClean="0"/>
              <a:t>schedules</a:t>
            </a:r>
          </a:p>
          <a:p>
            <a:pPr eaLnBrk="1" hangingPunct="1"/>
            <a:r>
              <a:rPr lang="en-US" b="1" dirty="0" smtClean="0">
                <a:solidFill>
                  <a:srgbClr val="007840"/>
                </a:solidFill>
              </a:rPr>
              <a:t>Minimize costly keystrokes </a:t>
            </a:r>
            <a:br>
              <a:rPr lang="en-US" b="1" dirty="0" smtClean="0">
                <a:solidFill>
                  <a:srgbClr val="007840"/>
                </a:solidFill>
              </a:rPr>
            </a:br>
            <a:r>
              <a:rPr lang="en-US" dirty="0" smtClean="0"/>
              <a:t>with data extraction</a:t>
            </a:r>
          </a:p>
          <a:p>
            <a:pPr eaLnBrk="1" hangingPunct="1"/>
            <a:endParaRPr lang="en-US" dirty="0" smtClean="0"/>
          </a:p>
          <a:p>
            <a:pPr eaLnBrk="1" hangingPunct="1"/>
            <a:endParaRPr lang="en-US" dirty="0" smtClean="0">
              <a:latin typeface="+mj-lt"/>
            </a:endParaRPr>
          </a:p>
          <a:p>
            <a:pPr eaLnBrk="1" hangingPunct="1"/>
            <a:endParaRPr lang="en-US" dirty="0" smtClean="0"/>
          </a:p>
          <a:p>
            <a:pPr eaLnBrk="1" hangingPunct="1"/>
            <a:endParaRPr lang="en-US" dirty="0"/>
          </a:p>
          <a:p>
            <a:pPr eaLnBrk="1" hangingPunct="1"/>
            <a:endParaRPr lang="en-US" dirty="0">
              <a:latin typeface="+mj-lt"/>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81545"/>
          <a:stretch/>
        </p:blipFill>
        <p:spPr>
          <a:xfrm>
            <a:off x="573" y="5287613"/>
            <a:ext cx="9143427" cy="1265587"/>
          </a:xfrm>
          <a:prstGeom prst="rect">
            <a:avLst/>
          </a:prstGeom>
        </p:spPr>
      </p:pic>
      <p:pic>
        <p:nvPicPr>
          <p:cNvPr id="11" name="Picture 10" descr="handmoney-clipped.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2059999">
            <a:off x="5866088" y="1873893"/>
            <a:ext cx="4970565" cy="3326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3062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81545"/>
          <a:stretch/>
        </p:blipFill>
        <p:spPr>
          <a:xfrm>
            <a:off x="286" y="5287613"/>
            <a:ext cx="9143427" cy="1265587"/>
          </a:xfrm>
          <a:prstGeom prst="rect">
            <a:avLst/>
          </a:prstGeom>
        </p:spPr>
      </p:pic>
      <p:sp>
        <p:nvSpPr>
          <p:cNvPr id="7" name="Content Placeholder 2"/>
          <p:cNvSpPr txBox="1">
            <a:spLocks/>
          </p:cNvSpPr>
          <p:nvPr/>
        </p:nvSpPr>
        <p:spPr>
          <a:xfrm>
            <a:off x="3463131" y="1373251"/>
            <a:ext cx="5418137" cy="3753335"/>
          </a:xfrm>
          <a:prstGeom prst="rect">
            <a:avLst/>
          </a:prstGeom>
        </p:spPr>
        <p:txBody>
          <a:bodyPr wrap="square">
            <a:spAutoFit/>
          </a:bodyPr>
          <a:lstStyle>
            <a:defPPr>
              <a:defRPr lang="en-US"/>
            </a:defPPr>
            <a:lvl1pPr defTabSz="457200">
              <a:lnSpc>
                <a:spcPct val="130000"/>
              </a:lnSpc>
              <a:defRPr sz="2100">
                <a:latin typeface="Arial" pitchFamily="34" charset="0"/>
                <a:ea typeface="MS PGothic" pitchFamily="34" charset="-128"/>
                <a:cs typeface="Arial" pitchFamily="34" charset="0"/>
              </a:defRPr>
            </a:lvl1pPr>
            <a:lvl2pPr defTabSz="457200">
              <a:defRPr>
                <a:latin typeface="Calibri" pitchFamily="34" charset="0"/>
                <a:ea typeface="MS PGothic" pitchFamily="34" charset="-128"/>
              </a:defRPr>
            </a:lvl2pPr>
            <a:lvl3pPr defTabSz="457200">
              <a:defRPr>
                <a:latin typeface="Calibri" pitchFamily="34" charset="0"/>
                <a:ea typeface="MS PGothic" pitchFamily="34" charset="-128"/>
              </a:defRPr>
            </a:lvl3pPr>
            <a:lvl4pPr defTabSz="457200">
              <a:defRPr>
                <a:latin typeface="Calibri" pitchFamily="34" charset="0"/>
                <a:ea typeface="MS PGothic" pitchFamily="34" charset="-128"/>
              </a:defRPr>
            </a:lvl4pPr>
            <a:lvl5pPr defTabSz="457200">
              <a:defRPr>
                <a:latin typeface="Calibri" pitchFamily="34" charset="0"/>
                <a:ea typeface="MS PGothic" pitchFamily="34" charset="-128"/>
              </a:defRPr>
            </a:lvl5pPr>
            <a:lvl6pPr>
              <a:defRPr>
                <a:latin typeface="Calibri" pitchFamily="34" charset="0"/>
                <a:ea typeface="MS PGothic" pitchFamily="34" charset="-128"/>
              </a:defRPr>
            </a:lvl6pPr>
            <a:lvl7pPr>
              <a:defRPr>
                <a:latin typeface="Calibri" pitchFamily="34" charset="0"/>
                <a:ea typeface="MS PGothic" pitchFamily="34" charset="-128"/>
              </a:defRPr>
            </a:lvl7pPr>
            <a:lvl8pPr>
              <a:defRPr>
                <a:latin typeface="Calibri" pitchFamily="34" charset="0"/>
                <a:ea typeface="MS PGothic" pitchFamily="34" charset="-128"/>
              </a:defRPr>
            </a:lvl8pPr>
            <a:lvl9pPr>
              <a:defRPr>
                <a:latin typeface="Calibri" pitchFamily="34" charset="0"/>
                <a:ea typeface="MS PGothic" pitchFamily="34" charset="-128"/>
              </a:defRPr>
            </a:lvl9pPr>
          </a:lstStyle>
          <a:p>
            <a:r>
              <a:rPr lang="en-US" sz="2000" dirty="0"/>
              <a:t>PaperVision Forms Magic has revolutionized our AP processes! We've been able to cut our invoice processing time by over 75%. We're saving the organization money and improving relationships with our business partners. We love PaperVision Forms Magic! </a:t>
            </a:r>
            <a:endParaRPr lang="en-US" b="1" dirty="0" smtClean="0">
              <a:solidFill>
                <a:srgbClr val="007934"/>
              </a:solidFill>
              <a:latin typeface="Verdana" pitchFamily="34" charset="0"/>
              <a:cs typeface="+mn-cs"/>
            </a:endParaRPr>
          </a:p>
          <a:p>
            <a:pPr>
              <a:buFont typeface="Arial" pitchFamily="34" charset="0"/>
              <a:buNone/>
            </a:pPr>
            <a:endParaRPr lang="en-US" b="1" dirty="0">
              <a:solidFill>
                <a:srgbClr val="007934"/>
              </a:solidFill>
              <a:latin typeface="Verdana" pitchFamily="34" charset="0"/>
              <a:cs typeface="+mn-cs"/>
            </a:endParaRPr>
          </a:p>
          <a:p>
            <a:pPr>
              <a:buFont typeface="Arial" pitchFamily="34" charset="0"/>
              <a:buNone/>
            </a:pPr>
            <a:r>
              <a:rPr lang="en-US" b="1" dirty="0" smtClean="0">
                <a:solidFill>
                  <a:srgbClr val="007934"/>
                </a:solidFill>
                <a:latin typeface="Verdana" pitchFamily="34" charset="0"/>
                <a:cs typeface="+mn-cs"/>
              </a:rPr>
              <a:t>Jason </a:t>
            </a:r>
            <a:r>
              <a:rPr lang="en-US" b="1" dirty="0" err="1" smtClean="0">
                <a:solidFill>
                  <a:srgbClr val="007934"/>
                </a:solidFill>
                <a:latin typeface="Verdana" pitchFamily="34" charset="0"/>
                <a:cs typeface="+mn-cs"/>
              </a:rPr>
              <a:t>Sojka</a:t>
            </a:r>
            <a:endParaRPr lang="en-US" b="1" dirty="0">
              <a:solidFill>
                <a:srgbClr val="007934"/>
              </a:solidFill>
              <a:latin typeface="Verdana" pitchFamily="34" charset="0"/>
              <a:cs typeface="+mn-cs"/>
            </a:endParaRPr>
          </a:p>
          <a:p>
            <a:pPr marL="0" indent="0">
              <a:buFont typeface="Arial" pitchFamily="34" charset="0"/>
              <a:buNone/>
            </a:pPr>
            <a:r>
              <a:rPr lang="en-US" i="1" dirty="0" smtClean="0">
                <a:latin typeface="Verdana" pitchFamily="34" charset="0"/>
                <a:cs typeface="+mn-cs"/>
              </a:rPr>
              <a:t>MSI Mold Builders</a:t>
            </a:r>
            <a:endParaRPr lang="en-US" i="1" dirty="0">
              <a:latin typeface="Verdana" pitchFamily="34" charset="0"/>
              <a:cs typeface="+mn-cs"/>
            </a:endParaRPr>
          </a:p>
        </p:txBody>
      </p:sp>
      <p:sp>
        <p:nvSpPr>
          <p:cNvPr id="11" name="Content Placeholder 2"/>
          <p:cNvSpPr txBox="1">
            <a:spLocks/>
          </p:cNvSpPr>
          <p:nvPr/>
        </p:nvSpPr>
        <p:spPr>
          <a:xfrm>
            <a:off x="3200400" y="3505200"/>
            <a:ext cx="5943600" cy="164159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00"/>
              </a:spcBef>
              <a:buFont typeface="Arial" pitchFamily="34" charset="0"/>
              <a:buNone/>
            </a:pPr>
            <a:endParaRPr lang="en-US" sz="2200" b="1" i="1" dirty="0" smtClean="0">
              <a:solidFill>
                <a:srgbClr val="8C0F05"/>
              </a:solidFill>
              <a:latin typeface="Verdana" pitchFamily="34" charset="0"/>
            </a:endParaRPr>
          </a:p>
          <a:p>
            <a:pPr marL="0" indent="0">
              <a:spcBef>
                <a:spcPts val="600"/>
              </a:spcBef>
              <a:buFont typeface="Arial" pitchFamily="34" charset="0"/>
              <a:buNone/>
            </a:pPr>
            <a:r>
              <a:rPr lang="en-US" sz="2000" b="1" i="1" dirty="0" smtClean="0">
                <a:solidFill>
                  <a:srgbClr val="8C0F05"/>
                </a:solidFill>
                <a:latin typeface="Verdana" pitchFamily="34" charset="0"/>
              </a:rPr>
              <a:t>   </a:t>
            </a:r>
            <a:endParaRPr lang="en-US" sz="1800" dirty="0" smtClean="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800" y="1295400"/>
            <a:ext cx="800100" cy="685800"/>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8037444" y="4309123"/>
            <a:ext cx="800100" cy="685800"/>
          </a:xfrm>
          <a:prstGeom prst="rect">
            <a:avLst/>
          </a:prstGeom>
        </p:spPr>
      </p:pic>
      <p:sp>
        <p:nvSpPr>
          <p:cNvPr id="8" name="Rounded Rectangle 7"/>
          <p:cNvSpPr>
            <a:spLocks noChangeArrowheads="1"/>
          </p:cNvSpPr>
          <p:nvPr/>
        </p:nvSpPr>
        <p:spPr bwMode="auto">
          <a:xfrm>
            <a:off x="685800" y="2286000"/>
            <a:ext cx="2057400" cy="2022591"/>
          </a:xfrm>
          <a:prstGeom prst="roundRect">
            <a:avLst>
              <a:gd name="adj" fmla="val 3940"/>
            </a:avLst>
          </a:prstGeom>
          <a:solidFill>
            <a:schemeClr val="bg1"/>
          </a:solidFill>
          <a:ln>
            <a:noFill/>
          </a:ln>
          <a:effectLst>
            <a:outerShdw blurRad="127000" sx="102000" sy="102000" algn="ctr" rotWithShape="0">
              <a:srgbClr val="808080">
                <a:alpha val="1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5704" y="2424747"/>
            <a:ext cx="1745096" cy="1745096"/>
          </a:xfrm>
          <a:prstGeom prst="rect">
            <a:avLst/>
          </a:prstGeom>
        </p:spPr>
      </p:pic>
    </p:spTree>
    <p:extLst>
      <p:ext uri="{BB962C8B-B14F-4D97-AF65-F5344CB8AC3E}">
        <p14:creationId xmlns:p14="http://schemas.microsoft.com/office/powerpoint/2010/main" val="20640678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a:spLocks noChangeArrowheads="1"/>
          </p:cNvSpPr>
          <p:nvPr/>
        </p:nvSpPr>
        <p:spPr bwMode="auto">
          <a:xfrm>
            <a:off x="2218458" y="1904999"/>
            <a:ext cx="5325342" cy="3124201"/>
          </a:xfrm>
          <a:prstGeom prst="roundRect">
            <a:avLst>
              <a:gd name="adj" fmla="val 6667"/>
            </a:avLst>
          </a:prstGeom>
          <a:solidFill>
            <a:schemeClr val="bg1"/>
          </a:solidFill>
          <a:ln>
            <a:noFill/>
          </a:ln>
          <a:effectLst>
            <a:outerShdw blurRad="127000" sx="102000" sy="102000" algn="ctr" rotWithShape="0">
              <a:srgbClr val="808080">
                <a:alpha val="1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3" name="Picture 2">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9153" y="2158999"/>
            <a:ext cx="4717145" cy="2641601"/>
          </a:xfrm>
          <a:prstGeom prst="rect">
            <a:avLst/>
          </a:prstGeom>
        </p:spPr>
      </p:pic>
    </p:spTree>
    <p:extLst>
      <p:ext uri="{BB962C8B-B14F-4D97-AF65-F5344CB8AC3E}">
        <p14:creationId xmlns:p14="http://schemas.microsoft.com/office/powerpoint/2010/main" val="36481433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ntainer-efficiency.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8299" y="1281113"/>
            <a:ext cx="2416941" cy="515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621534" y="1455777"/>
            <a:ext cx="2121666" cy="1897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lgn="ctr" defTabSz="457200">
              <a:lnSpc>
                <a:spcPct val="120000"/>
              </a:lnSpc>
            </a:pPr>
            <a:r>
              <a:rPr lang="en-US" dirty="0">
                <a:solidFill>
                  <a:srgbClr val="000000"/>
                </a:solidFill>
                <a:latin typeface="Arial" pitchFamily="34" charset="0"/>
                <a:cs typeface="Arial" pitchFamily="34" charset="0"/>
              </a:rPr>
              <a:t>Enhance </a:t>
            </a:r>
            <a:r>
              <a:rPr lang="en-US" b="1" i="1" dirty="0">
                <a:solidFill>
                  <a:srgbClr val="007934"/>
                </a:solidFill>
                <a:latin typeface="Arial" pitchFamily="34" charset="0"/>
                <a:cs typeface="Arial" pitchFamily="34" charset="0"/>
              </a:rPr>
              <a:t>efficiency</a:t>
            </a:r>
            <a:r>
              <a:rPr lang="en-US" dirty="0">
                <a:solidFill>
                  <a:srgbClr val="000000"/>
                </a:solidFill>
                <a:latin typeface="Arial" pitchFamily="34" charset="0"/>
                <a:cs typeface="Arial" pitchFamily="34" charset="0"/>
              </a:rPr>
              <a:t> </a:t>
            </a:r>
          </a:p>
          <a:p>
            <a:pPr algn="ctr" defTabSz="457200">
              <a:lnSpc>
                <a:spcPct val="120000"/>
              </a:lnSpc>
            </a:pPr>
            <a:r>
              <a:rPr lang="en-US" dirty="0">
                <a:solidFill>
                  <a:srgbClr val="000000"/>
                </a:solidFill>
                <a:latin typeface="Arial" pitchFamily="34" charset="0"/>
                <a:cs typeface="Arial" pitchFamily="34" charset="0"/>
              </a:rPr>
              <a:t>by utilizing </a:t>
            </a:r>
            <a:r>
              <a:rPr lang="en-US" i="1" dirty="0">
                <a:solidFill>
                  <a:srgbClr val="000000"/>
                </a:solidFill>
                <a:latin typeface="Arial" pitchFamily="34" charset="0"/>
                <a:cs typeface="Arial" pitchFamily="34" charset="0"/>
              </a:rPr>
              <a:t>ECMNOW!</a:t>
            </a:r>
            <a:r>
              <a:rPr lang="en-US" dirty="0">
                <a:solidFill>
                  <a:srgbClr val="000000"/>
                </a:solidFill>
                <a:latin typeface="Arial" pitchFamily="34" charset="0"/>
                <a:cs typeface="Arial" pitchFamily="34" charset="0"/>
              </a:rPr>
              <a:t> to manage your documents.</a:t>
            </a:r>
          </a:p>
        </p:txBody>
      </p:sp>
      <p:pic>
        <p:nvPicPr>
          <p:cNvPr id="12" name="Picture 11" descr="container-efficiency-gray.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8300" y="1281113"/>
            <a:ext cx="2416942" cy="515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container-control.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56975" y="1281112"/>
            <a:ext cx="2543175" cy="515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container-money.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02361" y="1281110"/>
            <a:ext cx="2543175" cy="515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p:nvSpPr>
        <p:spPr bwMode="auto">
          <a:xfrm>
            <a:off x="3659188" y="1461438"/>
            <a:ext cx="1776412" cy="1717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lgn="ctr" defTabSz="457200">
              <a:lnSpc>
                <a:spcPct val="120000"/>
              </a:lnSpc>
            </a:pPr>
            <a:r>
              <a:rPr lang="en-US">
                <a:solidFill>
                  <a:srgbClr val="000000"/>
                </a:solidFill>
                <a:latin typeface="Arial" pitchFamily="34" charset="0"/>
                <a:cs typeface="Arial" pitchFamily="34" charset="0"/>
              </a:rPr>
              <a:t>Securely organize your records and gain more </a:t>
            </a:r>
            <a:r>
              <a:rPr lang="en-US" b="1" i="1">
                <a:solidFill>
                  <a:srgbClr val="236D39"/>
                </a:solidFill>
                <a:latin typeface="Arial" pitchFamily="34" charset="0"/>
                <a:cs typeface="Arial" pitchFamily="34" charset="0"/>
              </a:rPr>
              <a:t>control</a:t>
            </a:r>
            <a:r>
              <a:rPr lang="en-US">
                <a:solidFill>
                  <a:srgbClr val="000000"/>
                </a:solidFill>
                <a:latin typeface="Arial" pitchFamily="34" charset="0"/>
                <a:cs typeface="Arial" pitchFamily="34" charset="0"/>
              </a:rPr>
              <a:t> of your business.</a:t>
            </a:r>
          </a:p>
        </p:txBody>
      </p:sp>
      <p:sp>
        <p:nvSpPr>
          <p:cNvPr id="9" name="TextBox 8"/>
          <p:cNvSpPr txBox="1">
            <a:spLocks noChangeArrowheads="1"/>
          </p:cNvSpPr>
          <p:nvPr/>
        </p:nvSpPr>
        <p:spPr bwMode="auto">
          <a:xfrm>
            <a:off x="6499225" y="1447800"/>
            <a:ext cx="1952625"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lgn="ctr" defTabSz="457200">
              <a:lnSpc>
                <a:spcPct val="120000"/>
              </a:lnSpc>
            </a:pPr>
            <a:r>
              <a:rPr lang="en-US" dirty="0">
                <a:solidFill>
                  <a:srgbClr val="000000"/>
                </a:solidFill>
                <a:latin typeface="Arial" pitchFamily="34" charset="0"/>
                <a:cs typeface="Arial" pitchFamily="34" charset="0"/>
              </a:rPr>
              <a:t>Save </a:t>
            </a:r>
            <a:r>
              <a:rPr lang="en-US" b="1" i="1" dirty="0">
                <a:solidFill>
                  <a:srgbClr val="236D39"/>
                </a:solidFill>
                <a:latin typeface="Arial" pitchFamily="34" charset="0"/>
                <a:cs typeface="Arial" pitchFamily="34" charset="0"/>
              </a:rPr>
              <a:t>money</a:t>
            </a:r>
            <a:r>
              <a:rPr lang="en-US" dirty="0">
                <a:solidFill>
                  <a:srgbClr val="000000"/>
                </a:solidFill>
                <a:latin typeface="Arial" pitchFamily="34" charset="0"/>
                <a:cs typeface="Arial" pitchFamily="34" charset="0"/>
              </a:rPr>
              <a:t> by reducing information management costs with electronic records.</a:t>
            </a:r>
          </a:p>
        </p:txBody>
      </p:sp>
      <p:pic>
        <p:nvPicPr>
          <p:cNvPr id="14" name="Picture 13" descr="container-money-gray.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202362" y="1281111"/>
            <a:ext cx="2543175" cy="515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container-control-gray.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256976" y="1295400"/>
            <a:ext cx="2543175" cy="515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20750" y="2481263"/>
            <a:ext cx="1503363"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875088" y="2481263"/>
            <a:ext cx="1408112"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805613" y="2481263"/>
            <a:ext cx="1408112"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3400049"/>
      </p:ext>
    </p:extLst>
  </p:cSld>
  <p:clrMapOvr>
    <a:masterClrMapping/>
  </p:clrMapOvr>
  <p:transition spd="med" advClick="0">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xit" presetSubtype="0" fill="hold" nodeType="click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nodeType="afterGroup">
                            <p:stCondLst>
                              <p:cond delay="500"/>
                            </p:stCondLst>
                            <p:childTnLst>
                              <p:par>
                                <p:cTn id="20" presetID="10" presetClass="exit" presetSubtype="0" fill="hold" nodeType="afterEffect">
                                  <p:stCondLst>
                                    <p:cond delay="0"/>
                                  </p:stCondLst>
                                  <p:childTnLst>
                                    <p:animEffect transition="out" filter="fade">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par>
                                <p:cTn id="23" presetID="10"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xit" presetSubtype="0" fill="hold" nodeType="clickEffect">
                                  <p:stCondLst>
                                    <p:cond delay="0"/>
                                  </p:stCondLst>
                                  <p:childTnLst>
                                    <p:animEffect transition="out" filter="fade">
                                      <p:cBhvr>
                                        <p:cTn id="29" dur="500"/>
                                        <p:tgtEl>
                                          <p:spTgt spid="2"/>
                                        </p:tgtEl>
                                      </p:cBhvr>
                                    </p:animEffect>
                                    <p:set>
                                      <p:cBhvr>
                                        <p:cTn id="30" dur="1" fill="hold">
                                          <p:stCondLst>
                                            <p:cond delay="499"/>
                                          </p:stCondLst>
                                        </p:cTn>
                                        <p:tgtEl>
                                          <p:spTgt spid="2"/>
                                        </p:tgtEl>
                                        <p:attrNameLst>
                                          <p:attrName>style.visibility</p:attrName>
                                        </p:attrNameLst>
                                      </p:cBhvr>
                                      <p:to>
                                        <p:strVal val="hidden"/>
                                      </p:to>
                                    </p:set>
                                  </p:childTnLst>
                                </p:cTn>
                              </p:par>
                              <p:par>
                                <p:cTn id="31" presetID="10"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par>
                          <p:cTn id="34" fill="hold" nodeType="afterGroup">
                            <p:stCondLst>
                              <p:cond delay="500"/>
                            </p:stCondLst>
                            <p:childTnLst>
                              <p:par>
                                <p:cTn id="35" presetID="10" presetClass="exit" presetSubtype="0" fill="hold" nodeType="afterEffect">
                                  <p:stCondLst>
                                    <p:cond delay="0"/>
                                  </p:stCondLst>
                                  <p:childTnLst>
                                    <p:animEffect transition="out" filter="fade">
                                      <p:cBhvr>
                                        <p:cTn id="36" dur="500"/>
                                        <p:tgtEl>
                                          <p:spTgt spid="14"/>
                                        </p:tgtEl>
                                      </p:cBhvr>
                                    </p:animEffect>
                                    <p:set>
                                      <p:cBhvr>
                                        <p:cTn id="37" dur="1" fill="hold">
                                          <p:stCondLst>
                                            <p:cond delay="499"/>
                                          </p:stCondLst>
                                        </p:cTn>
                                        <p:tgtEl>
                                          <p:spTgt spid="14"/>
                                        </p:tgtEl>
                                        <p:attrNameLst>
                                          <p:attrName>style.visibility</p:attrName>
                                        </p:attrNameLst>
                                      </p:cBhvr>
                                      <p:to>
                                        <p:strVal val="hidden"/>
                                      </p:to>
                                    </p:set>
                                  </p:childTnLst>
                                </p:cTn>
                              </p:par>
                              <p:par>
                                <p:cTn id="38" presetID="10" presetClass="entr" presetSubtype="0" fill="hold"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xit" presetSubtype="0" fill="hold" nodeType="clickEffect">
                                  <p:stCondLst>
                                    <p:cond delay="0"/>
                                  </p:stCondLst>
                                  <p:childTnLst>
                                    <p:animEffect transition="out" filter="fade">
                                      <p:cBhvr>
                                        <p:cTn id="44" dur="500"/>
                                        <p:tgtEl>
                                          <p:spTgt spid="5"/>
                                        </p:tgtEl>
                                      </p:cBhvr>
                                    </p:animEffect>
                                    <p:set>
                                      <p:cBhvr>
                                        <p:cTn id="45" dur="1" fill="hold">
                                          <p:stCondLst>
                                            <p:cond delay="499"/>
                                          </p:stCondLst>
                                        </p:cTn>
                                        <p:tgtEl>
                                          <p:spTgt spid="5"/>
                                        </p:tgtEl>
                                        <p:attrNameLst>
                                          <p:attrName>style.visibility</p:attrName>
                                        </p:attrNameLst>
                                      </p:cBhvr>
                                      <p:to>
                                        <p:strVal val="hidden"/>
                                      </p:to>
                                    </p:set>
                                  </p:childTnLst>
                                </p:cTn>
                              </p:par>
                              <p:par>
                                <p:cTn id="46" presetID="10" presetClass="entr" presetSubtype="0" fill="hold"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childTnLst>
                          </p:cTn>
                        </p:par>
                        <p:par>
                          <p:cTn id="49" fill="hold" nodeType="afterGroup">
                            <p:stCondLst>
                              <p:cond delay="500"/>
                            </p:stCondLst>
                            <p:childTnLst>
                              <p:par>
                                <p:cTn id="50" presetID="10" presetClass="exit" presetSubtype="0" fill="hold" nodeType="afterEffect">
                                  <p:stCondLst>
                                    <p:cond delay="0"/>
                                  </p:stCondLst>
                                  <p:childTnLst>
                                    <p:animEffect transition="out" filter="fade">
                                      <p:cBhvr>
                                        <p:cTn id="51" dur="500"/>
                                        <p:tgtEl>
                                          <p:spTgt spid="12"/>
                                        </p:tgtEl>
                                      </p:cBhvr>
                                    </p:animEffect>
                                    <p:set>
                                      <p:cBhvr>
                                        <p:cTn id="52" dur="1" fill="hold">
                                          <p:stCondLst>
                                            <p:cond delay="499"/>
                                          </p:stCondLst>
                                        </p:cTn>
                                        <p:tgtEl>
                                          <p:spTgt spid="12"/>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13"/>
                                        </p:tgtEl>
                                      </p:cBhvr>
                                    </p:animEffect>
                                    <p:set>
                                      <p:cBhvr>
                                        <p:cTn id="55" dur="1" fill="hold">
                                          <p:stCondLst>
                                            <p:cond delay="499"/>
                                          </p:stCondLst>
                                        </p:cTn>
                                        <p:tgtEl>
                                          <p:spTgt spid="13"/>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14"/>
                                        </p:tgtEl>
                                      </p:cBhvr>
                                    </p:animEffect>
                                    <p:set>
                                      <p:cBhvr>
                                        <p:cTn id="58" dur="1" fill="hold">
                                          <p:stCondLst>
                                            <p:cond delay="499"/>
                                          </p:stCondLst>
                                        </p:cTn>
                                        <p:tgtEl>
                                          <p:spTgt spid="14"/>
                                        </p:tgtEl>
                                        <p:attrNameLst>
                                          <p:attrName>style.visibility</p:attrName>
                                        </p:attrNameLst>
                                      </p:cBhvr>
                                      <p:to>
                                        <p:strVal val="hidden"/>
                                      </p:to>
                                    </p:set>
                                  </p:childTnLst>
                                </p:cTn>
                              </p:par>
                              <p:par>
                                <p:cTn id="59" presetID="10" presetClass="entr" presetSubtype="0" fill="hold" nodeType="with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500"/>
                                        <p:tgtEl>
                                          <p:spTgt spid="3"/>
                                        </p:tgtEl>
                                      </p:cBhvr>
                                    </p:animEffect>
                                  </p:childTnLst>
                                </p:cTn>
                              </p:par>
                              <p:par>
                                <p:cTn id="62" presetID="10" presetClass="entr" presetSubtype="0" fill="hold" nodeType="withEffect">
                                  <p:stCondLst>
                                    <p:cond delay="0"/>
                                  </p:stCondLst>
                                  <p:childTnLst>
                                    <p:set>
                                      <p:cBhvr>
                                        <p:cTn id="63" dur="1" fill="hold">
                                          <p:stCondLst>
                                            <p:cond delay="0"/>
                                          </p:stCondLst>
                                        </p:cTn>
                                        <p:tgtEl>
                                          <p:spTgt spid="2"/>
                                        </p:tgtEl>
                                        <p:attrNameLst>
                                          <p:attrName>style.visibility</p:attrName>
                                        </p:attrNameLst>
                                      </p:cBhvr>
                                      <p:to>
                                        <p:strVal val="visible"/>
                                      </p:to>
                                    </p:set>
                                    <p:animEffect transition="in" filter="fade">
                                      <p:cBhvr>
                                        <p:cTn id="64" dur="500"/>
                                        <p:tgtEl>
                                          <p:spTgt spid="2"/>
                                        </p:tgtEl>
                                      </p:cBhvr>
                                    </p:animEffect>
                                  </p:childTnLst>
                                </p:cTn>
                              </p:par>
                              <p:par>
                                <p:cTn id="65" presetID="10" presetClass="entr" presetSubtype="0" fill="hold" nodeType="with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500"/>
                                        <p:tgtEl>
                                          <p:spTgt spid="5"/>
                                        </p:tgtEl>
                                      </p:cBhvr>
                                    </p:animEffect>
                                  </p:childTnLst>
                                </p:cTn>
                              </p:par>
                            </p:childTnLst>
                          </p:cTn>
                        </p:par>
                        <p:par>
                          <p:cTn id="68" fill="hold" nodeType="afterGroup">
                            <p:stCondLst>
                              <p:cond delay="1000"/>
                            </p:stCondLst>
                            <p:childTnLst>
                              <p:par>
                                <p:cTn id="69" presetID="37" presetClass="exit" presetSubtype="0" fill="hold" grpId="0" nodeType="afterEffect">
                                  <p:stCondLst>
                                    <p:cond delay="2000"/>
                                  </p:stCondLst>
                                  <p:childTnLst>
                                    <p:animEffect transition="out" filter="fade">
                                      <p:cBhvr>
                                        <p:cTn id="70" dur="1000"/>
                                        <p:tgtEl>
                                          <p:spTgt spid="7"/>
                                        </p:tgtEl>
                                      </p:cBhvr>
                                    </p:animEffect>
                                    <p:anim calcmode="lin" valueType="num">
                                      <p:cBhvr>
                                        <p:cTn id="71" dur="1000"/>
                                        <p:tgtEl>
                                          <p:spTgt spid="7"/>
                                        </p:tgtEl>
                                        <p:attrNameLst>
                                          <p:attrName>ppt_x</p:attrName>
                                        </p:attrNameLst>
                                      </p:cBhvr>
                                      <p:tavLst>
                                        <p:tav tm="0">
                                          <p:val>
                                            <p:strVal val="ppt_x"/>
                                          </p:val>
                                        </p:tav>
                                        <p:tav tm="100000">
                                          <p:val>
                                            <p:strVal val="ppt_x"/>
                                          </p:val>
                                        </p:tav>
                                      </p:tavLst>
                                    </p:anim>
                                    <p:anim calcmode="lin" valueType="num">
                                      <p:cBhvr>
                                        <p:cTn id="72" dur="100" decel="100000"/>
                                        <p:tgtEl>
                                          <p:spTgt spid="7"/>
                                        </p:tgtEl>
                                        <p:attrNameLst>
                                          <p:attrName>ppt_y</p:attrName>
                                        </p:attrNameLst>
                                      </p:cBhvr>
                                      <p:tavLst>
                                        <p:tav tm="0">
                                          <p:val>
                                            <p:strVal val="ppt_y"/>
                                          </p:val>
                                        </p:tav>
                                        <p:tav tm="100000">
                                          <p:val>
                                            <p:strVal val="ppt_y-.03"/>
                                          </p:val>
                                        </p:tav>
                                      </p:tavLst>
                                    </p:anim>
                                    <p:anim calcmode="lin" valueType="num">
                                      <p:cBhvr>
                                        <p:cTn id="73" dur="900" accel="100000">
                                          <p:stCondLst>
                                            <p:cond delay="100"/>
                                          </p:stCondLst>
                                        </p:cTn>
                                        <p:tgtEl>
                                          <p:spTgt spid="7"/>
                                        </p:tgtEl>
                                        <p:attrNameLst>
                                          <p:attrName>ppt_y</p:attrName>
                                        </p:attrNameLst>
                                      </p:cBhvr>
                                      <p:tavLst>
                                        <p:tav tm="0">
                                          <p:val>
                                            <p:strVal val="ppt_y"/>
                                          </p:val>
                                        </p:tav>
                                        <p:tav tm="100000">
                                          <p:val>
                                            <p:strVal val="ppt_y+1"/>
                                          </p:val>
                                        </p:tav>
                                      </p:tavLst>
                                    </p:anim>
                                    <p:set>
                                      <p:cBhvr>
                                        <p:cTn id="74" dur="1" fill="hold">
                                          <p:stCondLst>
                                            <p:cond delay="999"/>
                                          </p:stCondLst>
                                        </p:cTn>
                                        <p:tgtEl>
                                          <p:spTgt spid="7"/>
                                        </p:tgtEl>
                                        <p:attrNameLst>
                                          <p:attrName>style.visibility</p:attrName>
                                        </p:attrNameLst>
                                      </p:cBhvr>
                                      <p:to>
                                        <p:strVal val="hidden"/>
                                      </p:to>
                                    </p:set>
                                  </p:childTnLst>
                                </p:cTn>
                              </p:par>
                              <p:par>
                                <p:cTn id="75" presetID="37" presetClass="exit" presetSubtype="0" fill="hold" nodeType="withEffect">
                                  <p:stCondLst>
                                    <p:cond delay="2000"/>
                                  </p:stCondLst>
                                  <p:childTnLst>
                                    <p:animEffect transition="out" filter="fade">
                                      <p:cBhvr>
                                        <p:cTn id="76" dur="1000"/>
                                        <p:tgtEl>
                                          <p:spTgt spid="3"/>
                                        </p:tgtEl>
                                      </p:cBhvr>
                                    </p:animEffect>
                                    <p:anim calcmode="lin" valueType="num">
                                      <p:cBhvr>
                                        <p:cTn id="77" dur="1000"/>
                                        <p:tgtEl>
                                          <p:spTgt spid="3"/>
                                        </p:tgtEl>
                                        <p:attrNameLst>
                                          <p:attrName>ppt_x</p:attrName>
                                        </p:attrNameLst>
                                      </p:cBhvr>
                                      <p:tavLst>
                                        <p:tav tm="0">
                                          <p:val>
                                            <p:strVal val="ppt_x"/>
                                          </p:val>
                                        </p:tav>
                                        <p:tav tm="100000">
                                          <p:val>
                                            <p:strVal val="ppt_x"/>
                                          </p:val>
                                        </p:tav>
                                      </p:tavLst>
                                    </p:anim>
                                    <p:anim calcmode="lin" valueType="num">
                                      <p:cBhvr>
                                        <p:cTn id="78" dur="100" decel="100000"/>
                                        <p:tgtEl>
                                          <p:spTgt spid="3"/>
                                        </p:tgtEl>
                                        <p:attrNameLst>
                                          <p:attrName>ppt_y</p:attrName>
                                        </p:attrNameLst>
                                      </p:cBhvr>
                                      <p:tavLst>
                                        <p:tav tm="0">
                                          <p:val>
                                            <p:strVal val="ppt_y"/>
                                          </p:val>
                                        </p:tav>
                                        <p:tav tm="100000">
                                          <p:val>
                                            <p:strVal val="ppt_y-.03"/>
                                          </p:val>
                                        </p:tav>
                                      </p:tavLst>
                                    </p:anim>
                                    <p:anim calcmode="lin" valueType="num">
                                      <p:cBhvr>
                                        <p:cTn id="79" dur="900" accel="100000">
                                          <p:stCondLst>
                                            <p:cond delay="100"/>
                                          </p:stCondLst>
                                        </p:cTn>
                                        <p:tgtEl>
                                          <p:spTgt spid="3"/>
                                        </p:tgtEl>
                                        <p:attrNameLst>
                                          <p:attrName>ppt_y</p:attrName>
                                        </p:attrNameLst>
                                      </p:cBhvr>
                                      <p:tavLst>
                                        <p:tav tm="0">
                                          <p:val>
                                            <p:strVal val="ppt_y"/>
                                          </p:val>
                                        </p:tav>
                                        <p:tav tm="100000">
                                          <p:val>
                                            <p:strVal val="ppt_y+1"/>
                                          </p:val>
                                        </p:tav>
                                      </p:tavLst>
                                    </p:anim>
                                    <p:set>
                                      <p:cBhvr>
                                        <p:cTn id="80" dur="1" fill="hold">
                                          <p:stCondLst>
                                            <p:cond delay="999"/>
                                          </p:stCondLst>
                                        </p:cTn>
                                        <p:tgtEl>
                                          <p:spTgt spid="3"/>
                                        </p:tgtEl>
                                        <p:attrNameLst>
                                          <p:attrName>style.visibility</p:attrName>
                                        </p:attrNameLst>
                                      </p:cBhvr>
                                      <p:to>
                                        <p:strVal val="hidden"/>
                                      </p:to>
                                    </p:set>
                                  </p:childTnLst>
                                </p:cTn>
                              </p:par>
                              <p:par>
                                <p:cTn id="81" presetID="37" presetClass="exit" presetSubtype="0" fill="hold" grpId="0" nodeType="withEffect">
                                  <p:stCondLst>
                                    <p:cond delay="2000"/>
                                  </p:stCondLst>
                                  <p:childTnLst>
                                    <p:animEffect transition="out" filter="fade">
                                      <p:cBhvr>
                                        <p:cTn id="82" dur="1000"/>
                                        <p:tgtEl>
                                          <p:spTgt spid="8"/>
                                        </p:tgtEl>
                                      </p:cBhvr>
                                    </p:animEffect>
                                    <p:anim calcmode="lin" valueType="num">
                                      <p:cBhvr>
                                        <p:cTn id="83" dur="1000"/>
                                        <p:tgtEl>
                                          <p:spTgt spid="8"/>
                                        </p:tgtEl>
                                        <p:attrNameLst>
                                          <p:attrName>ppt_x</p:attrName>
                                        </p:attrNameLst>
                                      </p:cBhvr>
                                      <p:tavLst>
                                        <p:tav tm="0">
                                          <p:val>
                                            <p:strVal val="ppt_x"/>
                                          </p:val>
                                        </p:tav>
                                        <p:tav tm="100000">
                                          <p:val>
                                            <p:strVal val="ppt_x"/>
                                          </p:val>
                                        </p:tav>
                                      </p:tavLst>
                                    </p:anim>
                                    <p:anim calcmode="lin" valueType="num">
                                      <p:cBhvr>
                                        <p:cTn id="84" dur="100" decel="100000"/>
                                        <p:tgtEl>
                                          <p:spTgt spid="8"/>
                                        </p:tgtEl>
                                        <p:attrNameLst>
                                          <p:attrName>ppt_y</p:attrName>
                                        </p:attrNameLst>
                                      </p:cBhvr>
                                      <p:tavLst>
                                        <p:tav tm="0">
                                          <p:val>
                                            <p:strVal val="ppt_y"/>
                                          </p:val>
                                        </p:tav>
                                        <p:tav tm="100000">
                                          <p:val>
                                            <p:strVal val="ppt_y-.03"/>
                                          </p:val>
                                        </p:tav>
                                      </p:tavLst>
                                    </p:anim>
                                    <p:anim calcmode="lin" valueType="num">
                                      <p:cBhvr>
                                        <p:cTn id="85" dur="900" accel="100000">
                                          <p:stCondLst>
                                            <p:cond delay="100"/>
                                          </p:stCondLst>
                                        </p:cTn>
                                        <p:tgtEl>
                                          <p:spTgt spid="8"/>
                                        </p:tgtEl>
                                        <p:attrNameLst>
                                          <p:attrName>ppt_y</p:attrName>
                                        </p:attrNameLst>
                                      </p:cBhvr>
                                      <p:tavLst>
                                        <p:tav tm="0">
                                          <p:val>
                                            <p:strVal val="ppt_y"/>
                                          </p:val>
                                        </p:tav>
                                        <p:tav tm="100000">
                                          <p:val>
                                            <p:strVal val="ppt_y+1"/>
                                          </p:val>
                                        </p:tav>
                                      </p:tavLst>
                                    </p:anim>
                                    <p:set>
                                      <p:cBhvr>
                                        <p:cTn id="86" dur="1" fill="hold">
                                          <p:stCondLst>
                                            <p:cond delay="999"/>
                                          </p:stCondLst>
                                        </p:cTn>
                                        <p:tgtEl>
                                          <p:spTgt spid="8"/>
                                        </p:tgtEl>
                                        <p:attrNameLst>
                                          <p:attrName>style.visibility</p:attrName>
                                        </p:attrNameLst>
                                      </p:cBhvr>
                                      <p:to>
                                        <p:strVal val="hidden"/>
                                      </p:to>
                                    </p:set>
                                  </p:childTnLst>
                                </p:cTn>
                              </p:par>
                              <p:par>
                                <p:cTn id="87" presetID="37" presetClass="exit" presetSubtype="0" fill="hold" nodeType="withEffect">
                                  <p:stCondLst>
                                    <p:cond delay="2000"/>
                                  </p:stCondLst>
                                  <p:childTnLst>
                                    <p:animEffect transition="out" filter="fade">
                                      <p:cBhvr>
                                        <p:cTn id="88" dur="1000"/>
                                        <p:tgtEl>
                                          <p:spTgt spid="2"/>
                                        </p:tgtEl>
                                      </p:cBhvr>
                                    </p:animEffect>
                                    <p:anim calcmode="lin" valueType="num">
                                      <p:cBhvr>
                                        <p:cTn id="89" dur="1000"/>
                                        <p:tgtEl>
                                          <p:spTgt spid="2"/>
                                        </p:tgtEl>
                                        <p:attrNameLst>
                                          <p:attrName>ppt_x</p:attrName>
                                        </p:attrNameLst>
                                      </p:cBhvr>
                                      <p:tavLst>
                                        <p:tav tm="0">
                                          <p:val>
                                            <p:strVal val="ppt_x"/>
                                          </p:val>
                                        </p:tav>
                                        <p:tav tm="100000">
                                          <p:val>
                                            <p:strVal val="ppt_x"/>
                                          </p:val>
                                        </p:tav>
                                      </p:tavLst>
                                    </p:anim>
                                    <p:anim calcmode="lin" valueType="num">
                                      <p:cBhvr>
                                        <p:cTn id="90" dur="100" decel="100000"/>
                                        <p:tgtEl>
                                          <p:spTgt spid="2"/>
                                        </p:tgtEl>
                                        <p:attrNameLst>
                                          <p:attrName>ppt_y</p:attrName>
                                        </p:attrNameLst>
                                      </p:cBhvr>
                                      <p:tavLst>
                                        <p:tav tm="0">
                                          <p:val>
                                            <p:strVal val="ppt_y"/>
                                          </p:val>
                                        </p:tav>
                                        <p:tav tm="100000">
                                          <p:val>
                                            <p:strVal val="ppt_y-.03"/>
                                          </p:val>
                                        </p:tav>
                                      </p:tavLst>
                                    </p:anim>
                                    <p:anim calcmode="lin" valueType="num">
                                      <p:cBhvr>
                                        <p:cTn id="91" dur="900" accel="100000">
                                          <p:stCondLst>
                                            <p:cond delay="100"/>
                                          </p:stCondLst>
                                        </p:cTn>
                                        <p:tgtEl>
                                          <p:spTgt spid="2"/>
                                        </p:tgtEl>
                                        <p:attrNameLst>
                                          <p:attrName>ppt_y</p:attrName>
                                        </p:attrNameLst>
                                      </p:cBhvr>
                                      <p:tavLst>
                                        <p:tav tm="0">
                                          <p:val>
                                            <p:strVal val="ppt_y"/>
                                          </p:val>
                                        </p:tav>
                                        <p:tav tm="100000">
                                          <p:val>
                                            <p:strVal val="ppt_y+1"/>
                                          </p:val>
                                        </p:tav>
                                      </p:tavLst>
                                    </p:anim>
                                    <p:set>
                                      <p:cBhvr>
                                        <p:cTn id="92" dur="1" fill="hold">
                                          <p:stCondLst>
                                            <p:cond delay="999"/>
                                          </p:stCondLst>
                                        </p:cTn>
                                        <p:tgtEl>
                                          <p:spTgt spid="2"/>
                                        </p:tgtEl>
                                        <p:attrNameLst>
                                          <p:attrName>style.visibility</p:attrName>
                                        </p:attrNameLst>
                                      </p:cBhvr>
                                      <p:to>
                                        <p:strVal val="hidden"/>
                                      </p:to>
                                    </p:set>
                                  </p:childTnLst>
                                </p:cTn>
                              </p:par>
                              <p:par>
                                <p:cTn id="93" presetID="37" presetClass="exit" presetSubtype="0" fill="hold" grpId="0" nodeType="withEffect">
                                  <p:stCondLst>
                                    <p:cond delay="2000"/>
                                  </p:stCondLst>
                                  <p:childTnLst>
                                    <p:animEffect transition="out" filter="fade">
                                      <p:cBhvr>
                                        <p:cTn id="94" dur="1000"/>
                                        <p:tgtEl>
                                          <p:spTgt spid="9"/>
                                        </p:tgtEl>
                                      </p:cBhvr>
                                    </p:animEffect>
                                    <p:anim calcmode="lin" valueType="num">
                                      <p:cBhvr>
                                        <p:cTn id="95" dur="1000"/>
                                        <p:tgtEl>
                                          <p:spTgt spid="9"/>
                                        </p:tgtEl>
                                        <p:attrNameLst>
                                          <p:attrName>ppt_x</p:attrName>
                                        </p:attrNameLst>
                                      </p:cBhvr>
                                      <p:tavLst>
                                        <p:tav tm="0">
                                          <p:val>
                                            <p:strVal val="ppt_x"/>
                                          </p:val>
                                        </p:tav>
                                        <p:tav tm="100000">
                                          <p:val>
                                            <p:strVal val="ppt_x"/>
                                          </p:val>
                                        </p:tav>
                                      </p:tavLst>
                                    </p:anim>
                                    <p:anim calcmode="lin" valueType="num">
                                      <p:cBhvr>
                                        <p:cTn id="96" dur="100" decel="100000"/>
                                        <p:tgtEl>
                                          <p:spTgt spid="9"/>
                                        </p:tgtEl>
                                        <p:attrNameLst>
                                          <p:attrName>ppt_y</p:attrName>
                                        </p:attrNameLst>
                                      </p:cBhvr>
                                      <p:tavLst>
                                        <p:tav tm="0">
                                          <p:val>
                                            <p:strVal val="ppt_y"/>
                                          </p:val>
                                        </p:tav>
                                        <p:tav tm="100000">
                                          <p:val>
                                            <p:strVal val="ppt_y-.03"/>
                                          </p:val>
                                        </p:tav>
                                      </p:tavLst>
                                    </p:anim>
                                    <p:anim calcmode="lin" valueType="num">
                                      <p:cBhvr>
                                        <p:cTn id="97" dur="900" accel="100000">
                                          <p:stCondLst>
                                            <p:cond delay="100"/>
                                          </p:stCondLst>
                                        </p:cTn>
                                        <p:tgtEl>
                                          <p:spTgt spid="9"/>
                                        </p:tgtEl>
                                        <p:attrNameLst>
                                          <p:attrName>ppt_y</p:attrName>
                                        </p:attrNameLst>
                                      </p:cBhvr>
                                      <p:tavLst>
                                        <p:tav tm="0">
                                          <p:val>
                                            <p:strVal val="ppt_y"/>
                                          </p:val>
                                        </p:tav>
                                        <p:tav tm="100000">
                                          <p:val>
                                            <p:strVal val="ppt_y+1"/>
                                          </p:val>
                                        </p:tav>
                                      </p:tavLst>
                                    </p:anim>
                                    <p:set>
                                      <p:cBhvr>
                                        <p:cTn id="98" dur="1" fill="hold">
                                          <p:stCondLst>
                                            <p:cond delay="999"/>
                                          </p:stCondLst>
                                        </p:cTn>
                                        <p:tgtEl>
                                          <p:spTgt spid="9"/>
                                        </p:tgtEl>
                                        <p:attrNameLst>
                                          <p:attrName>style.visibility</p:attrName>
                                        </p:attrNameLst>
                                      </p:cBhvr>
                                      <p:to>
                                        <p:strVal val="hidden"/>
                                      </p:to>
                                    </p:set>
                                  </p:childTnLst>
                                </p:cTn>
                              </p:par>
                              <p:par>
                                <p:cTn id="99" presetID="37" presetClass="exit" presetSubtype="0" fill="hold" nodeType="withEffect">
                                  <p:stCondLst>
                                    <p:cond delay="2000"/>
                                  </p:stCondLst>
                                  <p:childTnLst>
                                    <p:animEffect transition="out" filter="fade">
                                      <p:cBhvr>
                                        <p:cTn id="100" dur="1000"/>
                                        <p:tgtEl>
                                          <p:spTgt spid="5"/>
                                        </p:tgtEl>
                                      </p:cBhvr>
                                    </p:animEffect>
                                    <p:anim calcmode="lin" valueType="num">
                                      <p:cBhvr>
                                        <p:cTn id="101" dur="1000"/>
                                        <p:tgtEl>
                                          <p:spTgt spid="5"/>
                                        </p:tgtEl>
                                        <p:attrNameLst>
                                          <p:attrName>ppt_x</p:attrName>
                                        </p:attrNameLst>
                                      </p:cBhvr>
                                      <p:tavLst>
                                        <p:tav tm="0">
                                          <p:val>
                                            <p:strVal val="ppt_x"/>
                                          </p:val>
                                        </p:tav>
                                        <p:tav tm="100000">
                                          <p:val>
                                            <p:strVal val="ppt_x"/>
                                          </p:val>
                                        </p:tav>
                                      </p:tavLst>
                                    </p:anim>
                                    <p:anim calcmode="lin" valueType="num">
                                      <p:cBhvr>
                                        <p:cTn id="102" dur="100" decel="100000"/>
                                        <p:tgtEl>
                                          <p:spTgt spid="5"/>
                                        </p:tgtEl>
                                        <p:attrNameLst>
                                          <p:attrName>ppt_y</p:attrName>
                                        </p:attrNameLst>
                                      </p:cBhvr>
                                      <p:tavLst>
                                        <p:tav tm="0">
                                          <p:val>
                                            <p:strVal val="ppt_y"/>
                                          </p:val>
                                        </p:tav>
                                        <p:tav tm="100000">
                                          <p:val>
                                            <p:strVal val="ppt_y-.03"/>
                                          </p:val>
                                        </p:tav>
                                      </p:tavLst>
                                    </p:anim>
                                    <p:anim calcmode="lin" valueType="num">
                                      <p:cBhvr>
                                        <p:cTn id="103" dur="900" accel="100000">
                                          <p:stCondLst>
                                            <p:cond delay="100"/>
                                          </p:stCondLst>
                                        </p:cTn>
                                        <p:tgtEl>
                                          <p:spTgt spid="5"/>
                                        </p:tgtEl>
                                        <p:attrNameLst>
                                          <p:attrName>ppt_y</p:attrName>
                                        </p:attrNameLst>
                                      </p:cBhvr>
                                      <p:tavLst>
                                        <p:tav tm="0">
                                          <p:val>
                                            <p:strVal val="ppt_y"/>
                                          </p:val>
                                        </p:tav>
                                        <p:tav tm="100000">
                                          <p:val>
                                            <p:strVal val="ppt_y+1"/>
                                          </p:val>
                                        </p:tav>
                                      </p:tavLst>
                                    </p:anim>
                                    <p:set>
                                      <p:cBhvr>
                                        <p:cTn id="104" dur="1" fill="hold">
                                          <p:stCondLst>
                                            <p:cond delay="999"/>
                                          </p:stCondLst>
                                        </p:cTn>
                                        <p:tgtEl>
                                          <p:spTgt spid="5"/>
                                        </p:tgtEl>
                                        <p:attrNameLst>
                                          <p:attrName>style.visibility</p:attrName>
                                        </p:attrNameLst>
                                      </p:cBhvr>
                                      <p:to>
                                        <p:strVal val="hidden"/>
                                      </p:to>
                                    </p:set>
                                  </p:childTnLst>
                                </p:cTn>
                              </p:par>
                            </p:childTnLst>
                          </p:cTn>
                        </p:par>
                        <p:par>
                          <p:cTn id="105" fill="hold" nodeType="afterGroup">
                            <p:stCondLst>
                              <p:cond delay="4000"/>
                            </p:stCondLst>
                            <p:childTnLst>
                              <p:par>
                                <p:cTn id="106" presetID="37" presetClass="entr" presetSubtype="0" fill="hold" nodeType="afterEffect">
                                  <p:stCondLst>
                                    <p:cond delay="0"/>
                                  </p:stCondLst>
                                  <p:childTnLst>
                                    <p:set>
                                      <p:cBhvr>
                                        <p:cTn id="107" dur="1" fill="hold">
                                          <p:stCondLst>
                                            <p:cond delay="0"/>
                                          </p:stCondLst>
                                        </p:cTn>
                                        <p:tgtEl>
                                          <p:spTgt spid="18"/>
                                        </p:tgtEl>
                                        <p:attrNameLst>
                                          <p:attrName>style.visibility</p:attrName>
                                        </p:attrNameLst>
                                      </p:cBhvr>
                                      <p:to>
                                        <p:strVal val="visible"/>
                                      </p:to>
                                    </p:set>
                                    <p:animEffect transition="in" filter="fade">
                                      <p:cBhvr>
                                        <p:cTn id="108" dur="1000"/>
                                        <p:tgtEl>
                                          <p:spTgt spid="18"/>
                                        </p:tgtEl>
                                      </p:cBhvr>
                                    </p:animEffect>
                                    <p:anim calcmode="lin" valueType="num">
                                      <p:cBhvr>
                                        <p:cTn id="109" dur="1000" fill="hold"/>
                                        <p:tgtEl>
                                          <p:spTgt spid="18"/>
                                        </p:tgtEl>
                                        <p:attrNameLst>
                                          <p:attrName>ppt_x</p:attrName>
                                        </p:attrNameLst>
                                      </p:cBhvr>
                                      <p:tavLst>
                                        <p:tav tm="0">
                                          <p:val>
                                            <p:strVal val="#ppt_x"/>
                                          </p:val>
                                        </p:tav>
                                        <p:tav tm="100000">
                                          <p:val>
                                            <p:strVal val="#ppt_x"/>
                                          </p:val>
                                        </p:tav>
                                      </p:tavLst>
                                    </p:anim>
                                    <p:anim calcmode="lin" valueType="num">
                                      <p:cBhvr>
                                        <p:cTn id="110" dur="900" decel="100000" fill="hold"/>
                                        <p:tgtEl>
                                          <p:spTgt spid="1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112" presetID="37" presetClass="entr" presetSubtype="0" fill="hold" nodeType="withEffect">
                                  <p:stCondLst>
                                    <p:cond delay="0"/>
                                  </p:stCondLst>
                                  <p:childTnLst>
                                    <p:set>
                                      <p:cBhvr>
                                        <p:cTn id="113" dur="1" fill="hold">
                                          <p:stCondLst>
                                            <p:cond delay="0"/>
                                          </p:stCondLst>
                                        </p:cTn>
                                        <p:tgtEl>
                                          <p:spTgt spid="19"/>
                                        </p:tgtEl>
                                        <p:attrNameLst>
                                          <p:attrName>style.visibility</p:attrName>
                                        </p:attrNameLst>
                                      </p:cBhvr>
                                      <p:to>
                                        <p:strVal val="visible"/>
                                      </p:to>
                                    </p:set>
                                    <p:animEffect transition="in" filter="fade">
                                      <p:cBhvr>
                                        <p:cTn id="114" dur="1000"/>
                                        <p:tgtEl>
                                          <p:spTgt spid="19"/>
                                        </p:tgtEl>
                                      </p:cBhvr>
                                    </p:animEffect>
                                    <p:anim calcmode="lin" valueType="num">
                                      <p:cBhvr>
                                        <p:cTn id="115" dur="1000" fill="hold"/>
                                        <p:tgtEl>
                                          <p:spTgt spid="19"/>
                                        </p:tgtEl>
                                        <p:attrNameLst>
                                          <p:attrName>ppt_x</p:attrName>
                                        </p:attrNameLst>
                                      </p:cBhvr>
                                      <p:tavLst>
                                        <p:tav tm="0">
                                          <p:val>
                                            <p:strVal val="#ppt_x"/>
                                          </p:val>
                                        </p:tav>
                                        <p:tav tm="100000">
                                          <p:val>
                                            <p:strVal val="#ppt_x"/>
                                          </p:val>
                                        </p:tav>
                                      </p:tavLst>
                                    </p:anim>
                                    <p:anim calcmode="lin" valueType="num">
                                      <p:cBhvr>
                                        <p:cTn id="116" dur="900" decel="100000" fill="hold"/>
                                        <p:tgtEl>
                                          <p:spTgt spid="19"/>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8" presetID="37" presetClass="entr" presetSubtype="0" fill="hold" nodeType="with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fade">
                                      <p:cBhvr>
                                        <p:cTn id="120" dur="1000"/>
                                        <p:tgtEl>
                                          <p:spTgt spid="20"/>
                                        </p:tgtEl>
                                      </p:cBhvr>
                                    </p:animEffect>
                                    <p:anim calcmode="lin" valueType="num">
                                      <p:cBhvr>
                                        <p:cTn id="121" dur="1000" fill="hold"/>
                                        <p:tgtEl>
                                          <p:spTgt spid="20"/>
                                        </p:tgtEl>
                                        <p:attrNameLst>
                                          <p:attrName>ppt_x</p:attrName>
                                        </p:attrNameLst>
                                      </p:cBhvr>
                                      <p:tavLst>
                                        <p:tav tm="0">
                                          <p:val>
                                            <p:strVal val="#ppt_x"/>
                                          </p:val>
                                        </p:tav>
                                        <p:tav tm="100000">
                                          <p:val>
                                            <p:strVal val="#ppt_x"/>
                                          </p:val>
                                        </p:tav>
                                      </p:tavLst>
                                    </p:anim>
                                    <p:anim calcmode="lin" valueType="num">
                                      <p:cBhvr>
                                        <p:cTn id="122" dur="900" decel="100000" fill="hold"/>
                                        <p:tgtEl>
                                          <p:spTgt spid="2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62200"/>
            <a:ext cx="8229600" cy="3763963"/>
          </a:xfrm>
        </p:spPr>
        <p:txBody>
          <a:bodyPr/>
          <a:lstStyle/>
          <a:p>
            <a:pPr marL="0" lvl="0" indent="0" algn="ctr" defTabSz="457200" fontAlgn="base">
              <a:spcBef>
                <a:spcPct val="0"/>
              </a:spcBef>
              <a:spcAft>
                <a:spcPct val="0"/>
              </a:spcAft>
              <a:buNone/>
            </a:pPr>
            <a:r>
              <a:rPr lang="en-US" sz="7200" dirty="0">
                <a:solidFill>
                  <a:srgbClr val="373737"/>
                </a:solidFill>
                <a:latin typeface="Verdana" pitchFamily="34" charset="0"/>
                <a:ea typeface="MS PGothic" pitchFamily="34" charset="-128"/>
              </a:rPr>
              <a:t>WHAT DO</a:t>
            </a:r>
          </a:p>
          <a:p>
            <a:pPr marL="0" lvl="0" indent="0" algn="ctr" defTabSz="457200" fontAlgn="base">
              <a:spcBef>
                <a:spcPct val="0"/>
              </a:spcBef>
              <a:spcAft>
                <a:spcPct val="0"/>
              </a:spcAft>
              <a:buNone/>
            </a:pPr>
            <a:r>
              <a:rPr lang="en-US" sz="7200" b="1" i="1" dirty="0">
                <a:solidFill>
                  <a:srgbClr val="236D39"/>
                </a:solidFill>
                <a:latin typeface="Verdana" pitchFamily="34" charset="0"/>
                <a:ea typeface="MS PGothic" pitchFamily="34" charset="-128"/>
              </a:rPr>
              <a:t>YOU</a:t>
            </a:r>
            <a:r>
              <a:rPr lang="en-US" sz="7200" dirty="0">
                <a:solidFill>
                  <a:srgbClr val="373737"/>
                </a:solidFill>
                <a:latin typeface="Verdana" pitchFamily="34" charset="0"/>
                <a:ea typeface="MS PGothic" pitchFamily="34" charset="-128"/>
              </a:rPr>
              <a:t> THINK</a:t>
            </a:r>
            <a:r>
              <a:rPr lang="en-US" sz="7200" dirty="0" smtClean="0">
                <a:solidFill>
                  <a:srgbClr val="373737"/>
                </a:solidFill>
                <a:latin typeface="Verdana" pitchFamily="34" charset="0"/>
                <a:ea typeface="MS PGothic" pitchFamily="34" charset="-128"/>
              </a:rPr>
              <a:t>?</a:t>
            </a:r>
            <a:endParaRPr lang="en-US" sz="7200" dirty="0">
              <a:solidFill>
                <a:srgbClr val="373737"/>
              </a:solidFill>
              <a:latin typeface="Verdana" pitchFamily="34" charset="0"/>
              <a:ea typeface="MS PGothic" pitchFamily="34" charset="-128"/>
            </a:endParaRPr>
          </a:p>
        </p:txBody>
      </p:sp>
    </p:spTree>
    <p:extLst>
      <p:ext uri="{BB962C8B-B14F-4D97-AF65-F5344CB8AC3E}">
        <p14:creationId xmlns:p14="http://schemas.microsoft.com/office/powerpoint/2010/main" val="4524532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Content Placeholder 2"/>
          <p:cNvSpPr txBox="1">
            <a:spLocks/>
          </p:cNvSpPr>
          <p:nvPr/>
        </p:nvSpPr>
        <p:spPr>
          <a:xfrm>
            <a:off x="0" y="6172200"/>
            <a:ext cx="9144000" cy="1676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Font typeface="Arial" pitchFamily="34" charset="0"/>
              <a:buNone/>
            </a:pPr>
            <a:endParaRPr lang="en-US" sz="3000" dirty="0">
              <a:latin typeface="+mj-lt"/>
            </a:endParaRPr>
          </a:p>
        </p:txBody>
      </p:sp>
      <p:sp>
        <p:nvSpPr>
          <p:cNvPr id="2" name="Content Placeholder 1"/>
          <p:cNvSpPr>
            <a:spLocks noGrp="1"/>
          </p:cNvSpPr>
          <p:nvPr>
            <p:ph idx="1"/>
          </p:nvPr>
        </p:nvSpPr>
        <p:spPr>
          <a:xfrm>
            <a:off x="304800" y="1219200"/>
            <a:ext cx="8763000" cy="4876800"/>
          </a:xfrm>
        </p:spPr>
        <p:txBody>
          <a:bodyPr/>
          <a:lstStyle/>
          <a:p>
            <a:r>
              <a:rPr lang="en-US" dirty="0" smtClean="0"/>
              <a:t>PVE WorkFlow Grabber here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220200"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907" y="1219200"/>
            <a:ext cx="8628185" cy="6858000"/>
          </a:xfrm>
          <a:prstGeom prst="rect">
            <a:avLst/>
          </a:prstGeom>
        </p:spPr>
      </p:pic>
    </p:spTree>
    <p:extLst>
      <p:ext uri="{BB962C8B-B14F-4D97-AF65-F5344CB8AC3E}">
        <p14:creationId xmlns:p14="http://schemas.microsoft.com/office/powerpoint/2010/main" val="24321630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09863" y="3749675"/>
            <a:ext cx="3708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13038" y="4881563"/>
            <a:ext cx="3708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00338" y="2640013"/>
            <a:ext cx="3708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67419" y="1240221"/>
            <a:ext cx="1009161" cy="1220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auto">
          <a:xfrm>
            <a:off x="2341029" y="2454354"/>
            <a:ext cx="4461939" cy="13695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372406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7"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900" decel="100000" fill="hold"/>
                                        <p:tgtEl>
                                          <p:spTgt spid="7"/>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37"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900" decel="100000" fill="hold"/>
                                        <p:tgtEl>
                                          <p:spTgt spid="4"/>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37"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900" decel="100000" fill="hold"/>
                                        <p:tgtEl>
                                          <p:spTgt spid="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37" presetClass="exit" presetSubtype="0" fill="hold" nodeType="clickEffect">
                                  <p:stCondLst>
                                    <p:cond delay="0"/>
                                  </p:stCondLst>
                                  <p:childTnLst>
                                    <p:animEffect transition="out" filter="fade">
                                      <p:cBhvr>
                                        <p:cTn id="35" dur="1000"/>
                                        <p:tgtEl>
                                          <p:spTgt spid="7"/>
                                        </p:tgtEl>
                                      </p:cBhvr>
                                    </p:animEffect>
                                    <p:anim calcmode="lin" valueType="num">
                                      <p:cBhvr>
                                        <p:cTn id="36" dur="1000"/>
                                        <p:tgtEl>
                                          <p:spTgt spid="7"/>
                                        </p:tgtEl>
                                        <p:attrNameLst>
                                          <p:attrName>ppt_x</p:attrName>
                                        </p:attrNameLst>
                                      </p:cBhvr>
                                      <p:tavLst>
                                        <p:tav tm="0">
                                          <p:val>
                                            <p:strVal val="ppt_x"/>
                                          </p:val>
                                        </p:tav>
                                        <p:tav tm="100000">
                                          <p:val>
                                            <p:strVal val="ppt_x"/>
                                          </p:val>
                                        </p:tav>
                                      </p:tavLst>
                                    </p:anim>
                                    <p:anim calcmode="lin" valueType="num">
                                      <p:cBhvr>
                                        <p:cTn id="37" dur="100" decel="100000"/>
                                        <p:tgtEl>
                                          <p:spTgt spid="7"/>
                                        </p:tgtEl>
                                        <p:attrNameLst>
                                          <p:attrName>ppt_y</p:attrName>
                                        </p:attrNameLst>
                                      </p:cBhvr>
                                      <p:tavLst>
                                        <p:tav tm="0">
                                          <p:val>
                                            <p:strVal val="ppt_y"/>
                                          </p:val>
                                        </p:tav>
                                        <p:tav tm="100000">
                                          <p:val>
                                            <p:strVal val="ppt_y-.03"/>
                                          </p:val>
                                        </p:tav>
                                      </p:tavLst>
                                    </p:anim>
                                    <p:anim calcmode="lin" valueType="num">
                                      <p:cBhvr>
                                        <p:cTn id="38" dur="900" accel="100000">
                                          <p:stCondLst>
                                            <p:cond delay="100"/>
                                          </p:stCondLst>
                                        </p:cTn>
                                        <p:tgtEl>
                                          <p:spTgt spid="7"/>
                                        </p:tgtEl>
                                        <p:attrNameLst>
                                          <p:attrName>ppt_y</p:attrName>
                                        </p:attrNameLst>
                                      </p:cBhvr>
                                      <p:tavLst>
                                        <p:tav tm="0">
                                          <p:val>
                                            <p:strVal val="ppt_y"/>
                                          </p:val>
                                        </p:tav>
                                        <p:tav tm="100000">
                                          <p:val>
                                            <p:strVal val="ppt_y+1"/>
                                          </p:val>
                                        </p:tav>
                                      </p:tavLst>
                                    </p:anim>
                                    <p:set>
                                      <p:cBhvr>
                                        <p:cTn id="39" dur="1" fill="hold">
                                          <p:stCondLst>
                                            <p:cond delay="999"/>
                                          </p:stCondLst>
                                        </p:cTn>
                                        <p:tgtEl>
                                          <p:spTgt spid="7"/>
                                        </p:tgtEl>
                                        <p:attrNameLst>
                                          <p:attrName>style.visibility</p:attrName>
                                        </p:attrNameLst>
                                      </p:cBhvr>
                                      <p:to>
                                        <p:strVal val="hidden"/>
                                      </p:to>
                                    </p:set>
                                  </p:childTnLst>
                                </p:cTn>
                              </p:par>
                              <p:par>
                                <p:cTn id="40" presetID="37" presetClass="exit" presetSubtype="0" fill="hold" nodeType="withEffect">
                                  <p:stCondLst>
                                    <p:cond delay="250"/>
                                  </p:stCondLst>
                                  <p:childTnLst>
                                    <p:animEffect transition="out" filter="fade">
                                      <p:cBhvr>
                                        <p:cTn id="41" dur="1000"/>
                                        <p:tgtEl>
                                          <p:spTgt spid="4"/>
                                        </p:tgtEl>
                                      </p:cBhvr>
                                    </p:animEffect>
                                    <p:anim calcmode="lin" valueType="num">
                                      <p:cBhvr>
                                        <p:cTn id="42" dur="1000"/>
                                        <p:tgtEl>
                                          <p:spTgt spid="4"/>
                                        </p:tgtEl>
                                        <p:attrNameLst>
                                          <p:attrName>ppt_x</p:attrName>
                                        </p:attrNameLst>
                                      </p:cBhvr>
                                      <p:tavLst>
                                        <p:tav tm="0">
                                          <p:val>
                                            <p:strVal val="ppt_x"/>
                                          </p:val>
                                        </p:tav>
                                        <p:tav tm="100000">
                                          <p:val>
                                            <p:strVal val="ppt_x"/>
                                          </p:val>
                                        </p:tav>
                                      </p:tavLst>
                                    </p:anim>
                                    <p:anim calcmode="lin" valueType="num">
                                      <p:cBhvr>
                                        <p:cTn id="43" dur="100" decel="100000"/>
                                        <p:tgtEl>
                                          <p:spTgt spid="4"/>
                                        </p:tgtEl>
                                        <p:attrNameLst>
                                          <p:attrName>ppt_y</p:attrName>
                                        </p:attrNameLst>
                                      </p:cBhvr>
                                      <p:tavLst>
                                        <p:tav tm="0">
                                          <p:val>
                                            <p:strVal val="ppt_y"/>
                                          </p:val>
                                        </p:tav>
                                        <p:tav tm="100000">
                                          <p:val>
                                            <p:strVal val="ppt_y-.03"/>
                                          </p:val>
                                        </p:tav>
                                      </p:tavLst>
                                    </p:anim>
                                    <p:anim calcmode="lin" valueType="num">
                                      <p:cBhvr>
                                        <p:cTn id="44" dur="900" accel="100000">
                                          <p:stCondLst>
                                            <p:cond delay="100"/>
                                          </p:stCondLst>
                                        </p:cTn>
                                        <p:tgtEl>
                                          <p:spTgt spid="4"/>
                                        </p:tgtEl>
                                        <p:attrNameLst>
                                          <p:attrName>ppt_y</p:attrName>
                                        </p:attrNameLst>
                                      </p:cBhvr>
                                      <p:tavLst>
                                        <p:tav tm="0">
                                          <p:val>
                                            <p:strVal val="ppt_y"/>
                                          </p:val>
                                        </p:tav>
                                        <p:tav tm="100000">
                                          <p:val>
                                            <p:strVal val="ppt_y+1"/>
                                          </p:val>
                                        </p:tav>
                                      </p:tavLst>
                                    </p:anim>
                                    <p:set>
                                      <p:cBhvr>
                                        <p:cTn id="45" dur="1" fill="hold">
                                          <p:stCondLst>
                                            <p:cond delay="999"/>
                                          </p:stCondLst>
                                        </p:cTn>
                                        <p:tgtEl>
                                          <p:spTgt spid="4"/>
                                        </p:tgtEl>
                                        <p:attrNameLst>
                                          <p:attrName>style.visibility</p:attrName>
                                        </p:attrNameLst>
                                      </p:cBhvr>
                                      <p:to>
                                        <p:strVal val="hidden"/>
                                      </p:to>
                                    </p:set>
                                  </p:childTnLst>
                                </p:cTn>
                              </p:par>
                              <p:par>
                                <p:cTn id="46" presetID="37" presetClass="exit" presetSubtype="0" fill="hold" nodeType="withEffect">
                                  <p:stCondLst>
                                    <p:cond delay="500"/>
                                  </p:stCondLst>
                                  <p:childTnLst>
                                    <p:animEffect transition="out" filter="fade">
                                      <p:cBhvr>
                                        <p:cTn id="47" dur="1000"/>
                                        <p:tgtEl>
                                          <p:spTgt spid="6"/>
                                        </p:tgtEl>
                                      </p:cBhvr>
                                    </p:animEffect>
                                    <p:anim calcmode="lin" valueType="num">
                                      <p:cBhvr>
                                        <p:cTn id="48" dur="1000"/>
                                        <p:tgtEl>
                                          <p:spTgt spid="6"/>
                                        </p:tgtEl>
                                        <p:attrNameLst>
                                          <p:attrName>ppt_x</p:attrName>
                                        </p:attrNameLst>
                                      </p:cBhvr>
                                      <p:tavLst>
                                        <p:tav tm="0">
                                          <p:val>
                                            <p:strVal val="ppt_x"/>
                                          </p:val>
                                        </p:tav>
                                        <p:tav tm="100000">
                                          <p:val>
                                            <p:strVal val="ppt_x"/>
                                          </p:val>
                                        </p:tav>
                                      </p:tavLst>
                                    </p:anim>
                                    <p:anim calcmode="lin" valueType="num">
                                      <p:cBhvr>
                                        <p:cTn id="49" dur="100" decel="100000"/>
                                        <p:tgtEl>
                                          <p:spTgt spid="6"/>
                                        </p:tgtEl>
                                        <p:attrNameLst>
                                          <p:attrName>ppt_y</p:attrName>
                                        </p:attrNameLst>
                                      </p:cBhvr>
                                      <p:tavLst>
                                        <p:tav tm="0">
                                          <p:val>
                                            <p:strVal val="ppt_y"/>
                                          </p:val>
                                        </p:tav>
                                        <p:tav tm="100000">
                                          <p:val>
                                            <p:strVal val="ppt_y-.03"/>
                                          </p:val>
                                        </p:tav>
                                      </p:tavLst>
                                    </p:anim>
                                    <p:anim calcmode="lin" valueType="num">
                                      <p:cBhvr>
                                        <p:cTn id="50" dur="900" accel="100000">
                                          <p:stCondLst>
                                            <p:cond delay="100"/>
                                          </p:stCondLst>
                                        </p:cTn>
                                        <p:tgtEl>
                                          <p:spTgt spid="6"/>
                                        </p:tgtEl>
                                        <p:attrNameLst>
                                          <p:attrName>ppt_y</p:attrName>
                                        </p:attrNameLst>
                                      </p:cBhvr>
                                      <p:tavLst>
                                        <p:tav tm="0">
                                          <p:val>
                                            <p:strVal val="ppt_y"/>
                                          </p:val>
                                        </p:tav>
                                        <p:tav tm="100000">
                                          <p:val>
                                            <p:strVal val="ppt_y+1"/>
                                          </p:val>
                                        </p:tav>
                                      </p:tavLst>
                                    </p:anim>
                                    <p:set>
                                      <p:cBhvr>
                                        <p:cTn id="51" dur="1" fill="hold">
                                          <p:stCondLst>
                                            <p:cond delay="999"/>
                                          </p:stCondLst>
                                        </p:cTn>
                                        <p:tgtEl>
                                          <p:spTgt spid="6"/>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11"/>
                                        </p:tgtEl>
                                      </p:cBhvr>
                                    </p:animEffect>
                                    <p:set>
                                      <p:cBhvr>
                                        <p:cTn id="54" dur="1" fill="hold">
                                          <p:stCondLst>
                                            <p:cond delay="499"/>
                                          </p:stCondLst>
                                        </p:cTn>
                                        <p:tgtEl>
                                          <p:spTgt spid="11"/>
                                        </p:tgtEl>
                                        <p:attrNameLst>
                                          <p:attrName>style.visibility</p:attrName>
                                        </p:attrNameLst>
                                      </p:cBhvr>
                                      <p:to>
                                        <p:strVal val="hidden"/>
                                      </p:to>
                                    </p:set>
                                  </p:childTnLst>
                                </p:cTn>
                              </p:par>
                            </p:childTnLst>
                          </p:cTn>
                        </p:par>
                        <p:par>
                          <p:cTn id="55" fill="hold" nodeType="afterGroup">
                            <p:stCondLst>
                              <p:cond delay="1500"/>
                            </p:stCondLst>
                            <p:childTnLst>
                              <p:par>
                                <p:cTn id="56" presetID="37" presetClass="entr" presetSubtype="0" fill="hold"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900" decel="100000" fill="hold"/>
                                        <p:tgtEl>
                                          <p:spTgt spid="12"/>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dirty="0" smtClean="0">
                <a:latin typeface="Verdana" pitchFamily="34" charset="0"/>
                <a:ea typeface="Verdana" pitchFamily="34" charset="0"/>
                <a:cs typeface="Verdana" pitchFamily="34" charset="0"/>
              </a:rPr>
              <a:t>PaperVision</a:t>
            </a:r>
            <a:r>
              <a:rPr lang="en-US" sz="2800" baseline="30000" dirty="0" smtClean="0">
                <a:latin typeface="Verdana" pitchFamily="34" charset="0"/>
                <a:ea typeface="Verdana" pitchFamily="34" charset="0"/>
                <a:cs typeface="Verdana" pitchFamily="34" charset="0"/>
              </a:rPr>
              <a:t>® </a:t>
            </a:r>
            <a:r>
              <a:rPr lang="en-US" sz="2800" dirty="0" smtClean="0">
                <a:latin typeface="Verdana" pitchFamily="34" charset="0"/>
                <a:ea typeface="Verdana" pitchFamily="34" charset="0"/>
                <a:cs typeface="Verdana" pitchFamily="34" charset="0"/>
              </a:rPr>
              <a:t>Forms Magic Technology</a:t>
            </a:r>
            <a:endParaRPr lang="en-US" sz="2800" dirty="0">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381000" y="1219200"/>
            <a:ext cx="8229600" cy="5334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b="1" dirty="0" smtClean="0">
                <a:latin typeface="+mj-lt"/>
              </a:rPr>
              <a:t>Affordable</a:t>
            </a:r>
            <a:endParaRPr lang="en-US" b="1" dirty="0">
              <a:latin typeface="+mj-lt"/>
            </a:endParaRPr>
          </a:p>
          <a:p>
            <a:pPr lvl="1" eaLnBrk="1" hangingPunct="1"/>
            <a:r>
              <a:rPr lang="en-US" i="1" dirty="0" smtClean="0">
                <a:latin typeface="+mj-lt"/>
              </a:rPr>
              <a:t>Automatically extract data to</a:t>
            </a:r>
            <a:br>
              <a:rPr lang="en-US" i="1" dirty="0" smtClean="0">
                <a:latin typeface="+mj-lt"/>
              </a:rPr>
            </a:br>
            <a:r>
              <a:rPr lang="en-US" i="1" dirty="0" smtClean="0">
                <a:latin typeface="+mj-lt"/>
              </a:rPr>
              <a:t>save money.</a:t>
            </a:r>
          </a:p>
          <a:p>
            <a:pPr eaLnBrk="1" hangingPunct="1"/>
            <a:r>
              <a:rPr lang="en-US" b="1" dirty="0" smtClean="0">
                <a:latin typeface="+mj-lt"/>
              </a:rPr>
              <a:t>Easy</a:t>
            </a:r>
            <a:endParaRPr lang="en-US" b="1" dirty="0">
              <a:latin typeface="+mj-lt"/>
            </a:endParaRPr>
          </a:p>
          <a:p>
            <a:pPr lvl="1"/>
            <a:r>
              <a:rPr lang="en-US" i="1" dirty="0" smtClean="0">
                <a:latin typeface="+mj-lt"/>
              </a:rPr>
              <a:t>Set up forms fast with only a few setup documents needed.</a:t>
            </a:r>
          </a:p>
          <a:p>
            <a:pPr eaLnBrk="1" hangingPunct="1"/>
            <a:r>
              <a:rPr lang="en-US" b="1" i="1" dirty="0" smtClean="0">
                <a:latin typeface="+mj-lt"/>
              </a:rPr>
              <a:t>NOW!</a:t>
            </a:r>
            <a:endParaRPr lang="en-US" b="1" i="1" dirty="0">
              <a:latin typeface="+mj-lt"/>
            </a:endParaRPr>
          </a:p>
          <a:p>
            <a:pPr lvl="1"/>
            <a:r>
              <a:rPr lang="en-US" i="1" dirty="0" smtClean="0">
                <a:latin typeface="+mj-lt"/>
              </a:rPr>
              <a:t>Drop </a:t>
            </a:r>
            <a:r>
              <a:rPr lang="en-US" i="1" dirty="0">
                <a:latin typeface="+mj-lt"/>
              </a:rPr>
              <a:t>advanced forms processing—driven by our unique machine learning engine—into almost any existing front-end system.</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r="55872" b="23507"/>
          <a:stretch/>
        </p:blipFill>
        <p:spPr>
          <a:xfrm>
            <a:off x="6477000" y="609600"/>
            <a:ext cx="3373841" cy="4505271"/>
          </a:xfrm>
          <a:prstGeom prst="rect">
            <a:avLst/>
          </a:prstGeom>
        </p:spPr>
      </p:pic>
    </p:spTree>
    <p:extLst>
      <p:ext uri="{BB962C8B-B14F-4D97-AF65-F5344CB8AC3E}">
        <p14:creationId xmlns:p14="http://schemas.microsoft.com/office/powerpoint/2010/main" val="6472570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Efficiency Claims Visual</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207819"/>
            <a:ext cx="9144000" cy="7065819"/>
          </a:xfrm>
        </p:spPr>
      </p:pic>
    </p:spTree>
    <p:extLst>
      <p:ext uri="{BB962C8B-B14F-4D97-AF65-F5344CB8AC3E}">
        <p14:creationId xmlns:p14="http://schemas.microsoft.com/office/powerpoint/2010/main" val="2625129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39166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t>Artificial intelligence engine </a:t>
            </a:r>
            <a:r>
              <a:rPr lang="en-US" b="1" dirty="0">
                <a:solidFill>
                  <a:srgbClr val="007840"/>
                </a:solidFill>
              </a:rPr>
              <a:t>begins</a:t>
            </a:r>
            <a:r>
              <a:rPr lang="en-US" dirty="0" smtClean="0"/>
              <a:t> recognizing documents </a:t>
            </a:r>
            <a:r>
              <a:rPr lang="en-US" b="1" dirty="0">
                <a:solidFill>
                  <a:srgbClr val="007840"/>
                </a:solidFill>
              </a:rPr>
              <a:t>immediately</a:t>
            </a:r>
          </a:p>
          <a:p>
            <a:pPr eaLnBrk="1" hangingPunct="1"/>
            <a:r>
              <a:rPr lang="en-US" b="1" dirty="0">
                <a:solidFill>
                  <a:srgbClr val="007840"/>
                </a:solidFill>
              </a:rPr>
              <a:t>Eliminate manual data entry</a:t>
            </a:r>
            <a:r>
              <a:rPr lang="en-US" dirty="0" smtClean="0">
                <a:latin typeface="+mj-lt"/>
              </a:rPr>
              <a:t> by</a:t>
            </a:r>
            <a:br>
              <a:rPr lang="en-US" dirty="0" smtClean="0">
                <a:latin typeface="+mj-lt"/>
              </a:rPr>
            </a:br>
            <a:r>
              <a:rPr lang="en-US" dirty="0" smtClean="0">
                <a:latin typeface="+mj-lt"/>
              </a:rPr>
              <a:t>extracting data automatically</a:t>
            </a:r>
          </a:p>
          <a:p>
            <a:pPr eaLnBrk="1" hangingPunct="1"/>
            <a:r>
              <a:rPr lang="en-US" b="1" dirty="0" smtClean="0">
                <a:solidFill>
                  <a:srgbClr val="007840"/>
                </a:solidFill>
              </a:rPr>
              <a:t>Integrate fully </a:t>
            </a:r>
            <a:r>
              <a:rPr lang="en-US" dirty="0" smtClean="0"/>
              <a:t>into your business processes</a:t>
            </a:r>
          </a:p>
          <a:p>
            <a:pPr eaLnBrk="1" hangingPunct="1"/>
            <a:endParaRPr lang="en-US"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81986"/>
          <a:stretch/>
        </p:blipFill>
        <p:spPr>
          <a:xfrm>
            <a:off x="286" y="5317841"/>
            <a:ext cx="9143427" cy="1235359"/>
          </a:xfrm>
          <a:prstGeom prst="rect">
            <a:avLst/>
          </a:prstGeom>
        </p:spPr>
      </p:pic>
      <p:pic>
        <p:nvPicPr>
          <p:cNvPr id="14" name="Picture 13" descr="lightbulb-clipped.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42065" y="1676400"/>
            <a:ext cx="1866643" cy="3586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1155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1189037"/>
            <a:ext cx="5867400" cy="4933658"/>
          </a:xfrm>
        </p:spPr>
        <p:txBody>
          <a:bodyPr wrap="square">
            <a:spAutoFit/>
          </a:bodyPr>
          <a:lstStyle/>
          <a:p>
            <a:pPr marL="109538" indent="0" defTabSz="457200">
              <a:lnSpc>
                <a:spcPct val="130000"/>
              </a:lnSpc>
              <a:spcBef>
                <a:spcPct val="0"/>
              </a:spcBef>
              <a:buNone/>
            </a:pPr>
            <a:r>
              <a:rPr lang="en-US" sz="2000" dirty="0">
                <a:latin typeface="Arial" panose="020B0604020202020204" pitchFamily="34" charset="0"/>
                <a:cs typeface="Arial" panose="020B0604020202020204" pitchFamily="34" charset="0"/>
              </a:rPr>
              <a:t>PaperVision Forms Magic has streamlined our client’s information management services. Sorting through documents prior to scanning is no longer required, and the system automatically extracts all the data needed. As a result, business moves faster and more effectively</a:t>
            </a:r>
            <a:r>
              <a:rPr lang="en-US" sz="2000" dirty="0" smtClean="0">
                <a:latin typeface="Arial" panose="020B0604020202020204" pitchFamily="34" charset="0"/>
                <a:cs typeface="Arial" panose="020B0604020202020204" pitchFamily="34" charset="0"/>
              </a:rPr>
              <a:t>.</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The </a:t>
            </a:r>
            <a:r>
              <a:rPr lang="en-US" sz="2000" dirty="0">
                <a:latin typeface="Arial" panose="020B0604020202020204" pitchFamily="34" charset="0"/>
                <a:cs typeface="Arial" panose="020B0604020202020204" pitchFamily="34" charset="0"/>
              </a:rPr>
              <a:t>system is great</a:t>
            </a:r>
            <a:r>
              <a:rPr lang="en-US" sz="2000" dirty="0" smtClean="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a:p>
            <a:pPr marL="109538" indent="0" defTabSz="457200">
              <a:lnSpc>
                <a:spcPct val="130000"/>
              </a:lnSpc>
              <a:spcBef>
                <a:spcPct val="0"/>
              </a:spcBef>
              <a:buNone/>
            </a:pPr>
            <a:endParaRPr lang="en-US" sz="2100" b="1" kern="1200" dirty="0">
              <a:solidFill>
                <a:srgbClr val="007934"/>
              </a:solidFill>
              <a:latin typeface="Verdana" pitchFamily="34" charset="0"/>
              <a:ea typeface="MS PGothic" pitchFamily="34" charset="-128"/>
            </a:endParaRPr>
          </a:p>
          <a:p>
            <a:pPr marL="109538" indent="0" defTabSz="457200">
              <a:lnSpc>
                <a:spcPct val="130000"/>
              </a:lnSpc>
              <a:spcBef>
                <a:spcPct val="0"/>
              </a:spcBef>
              <a:buNone/>
            </a:pPr>
            <a:endParaRPr lang="en-US" sz="2100" b="1" kern="1200" dirty="0" smtClean="0">
              <a:solidFill>
                <a:srgbClr val="007934"/>
              </a:solidFill>
              <a:latin typeface="Verdana" pitchFamily="34" charset="0"/>
              <a:ea typeface="MS PGothic" pitchFamily="34" charset="-128"/>
            </a:endParaRPr>
          </a:p>
          <a:p>
            <a:pPr marL="109538" indent="0" defTabSz="457200">
              <a:lnSpc>
                <a:spcPct val="130000"/>
              </a:lnSpc>
              <a:spcBef>
                <a:spcPct val="0"/>
              </a:spcBef>
              <a:buNone/>
            </a:pPr>
            <a:r>
              <a:rPr lang="en-US" sz="2100" b="1" kern="1200" dirty="0" smtClean="0">
                <a:solidFill>
                  <a:srgbClr val="007934"/>
                </a:solidFill>
                <a:latin typeface="Verdana" pitchFamily="34" charset="0"/>
                <a:ea typeface="MS PGothic" pitchFamily="34" charset="-128"/>
              </a:rPr>
              <a:t>Bruce Rector</a:t>
            </a:r>
            <a:br>
              <a:rPr lang="en-US" sz="2100" b="1" kern="1200" dirty="0" smtClean="0">
                <a:solidFill>
                  <a:srgbClr val="007934"/>
                </a:solidFill>
                <a:latin typeface="Verdana" pitchFamily="34" charset="0"/>
                <a:ea typeface="MS PGothic" pitchFamily="34" charset="-128"/>
              </a:rPr>
            </a:br>
            <a:r>
              <a:rPr lang="en-US" sz="1800" i="1" kern="1200" dirty="0" err="1" smtClean="0">
                <a:latin typeface="Verdana" pitchFamily="34" charset="0"/>
                <a:ea typeface="MS PGothic" pitchFamily="34" charset="-128"/>
              </a:rPr>
              <a:t>MuniMetriX</a:t>
            </a:r>
            <a:r>
              <a:rPr lang="en-US" sz="1800" i="1" kern="1200" dirty="0" smtClean="0">
                <a:latin typeface="Verdana" pitchFamily="34" charset="0"/>
                <a:ea typeface="MS PGothic" pitchFamily="34" charset="-128"/>
              </a:rPr>
              <a:t> Corp</a:t>
            </a:r>
            <a:endParaRPr lang="en-US" sz="1800" i="1" kern="1200" dirty="0">
              <a:latin typeface="Verdana" pitchFamily="34" charset="0"/>
              <a:ea typeface="MS PGothic" pitchFamily="34" charset="-128"/>
            </a:endParaRPr>
          </a:p>
          <a:p>
            <a:pPr marL="109538" indent="0" defTabSz="457200">
              <a:lnSpc>
                <a:spcPct val="130000"/>
              </a:lnSpc>
              <a:spcBef>
                <a:spcPct val="0"/>
              </a:spcBef>
              <a:buNone/>
            </a:pPr>
            <a:endParaRPr lang="en-US" sz="2100" kern="1200" dirty="0">
              <a:latin typeface="Arial" pitchFamily="34" charset="0"/>
              <a:ea typeface="MS PGothic" pitchFamily="34" charset="-128"/>
              <a:cs typeface="Arial" pitchFamily="34" charset="0"/>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81986"/>
          <a:stretch/>
        </p:blipFill>
        <p:spPr>
          <a:xfrm>
            <a:off x="573" y="5322194"/>
            <a:ext cx="9143427" cy="1235359"/>
          </a:xfrm>
          <a:prstGeom prst="rect">
            <a:avLst/>
          </a:prstGeom>
        </p:spPr>
      </p:pic>
      <p:sp>
        <p:nvSpPr>
          <p:cNvPr id="11" name="Content Placeholder 2"/>
          <p:cNvSpPr txBox="1">
            <a:spLocks/>
          </p:cNvSpPr>
          <p:nvPr/>
        </p:nvSpPr>
        <p:spPr>
          <a:xfrm>
            <a:off x="3200400" y="3962400"/>
            <a:ext cx="5943600" cy="164159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00"/>
              </a:spcBef>
              <a:buFont typeface="Arial" pitchFamily="34" charset="0"/>
              <a:buNone/>
            </a:pPr>
            <a:endParaRPr lang="en-US" sz="2200" b="1" i="1" dirty="0" smtClean="0">
              <a:solidFill>
                <a:srgbClr val="8C0F05"/>
              </a:solidFill>
              <a:latin typeface="Verdana" pitchFamily="34" charset="0"/>
            </a:endParaRPr>
          </a:p>
          <a:p>
            <a:pPr marL="0" indent="0">
              <a:spcBef>
                <a:spcPts val="600"/>
              </a:spcBef>
              <a:buFont typeface="Arial" pitchFamily="34" charset="0"/>
              <a:buNone/>
            </a:pPr>
            <a:r>
              <a:rPr lang="en-US" sz="2000" b="1" i="1" dirty="0" smtClean="0">
                <a:solidFill>
                  <a:srgbClr val="8C0F05"/>
                </a:solidFill>
                <a:latin typeface="Verdana" pitchFamily="34" charset="0"/>
              </a:rPr>
              <a:t>   </a:t>
            </a:r>
            <a:endParaRPr lang="en-US" sz="1800" dirty="0" smtClean="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8564" y="1186496"/>
            <a:ext cx="800100" cy="685800"/>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8077200" y="3768493"/>
            <a:ext cx="800100" cy="685800"/>
          </a:xfrm>
          <a:prstGeom prst="rect">
            <a:avLst/>
          </a:prstGeom>
        </p:spPr>
      </p:pic>
      <p:sp>
        <p:nvSpPr>
          <p:cNvPr id="7" name="Rounded Rectangle 6"/>
          <p:cNvSpPr>
            <a:spLocks noChangeArrowheads="1"/>
          </p:cNvSpPr>
          <p:nvPr/>
        </p:nvSpPr>
        <p:spPr bwMode="auto">
          <a:xfrm>
            <a:off x="605287" y="2209800"/>
            <a:ext cx="1985513" cy="2244493"/>
          </a:xfrm>
          <a:prstGeom prst="roundRect">
            <a:avLst>
              <a:gd name="adj" fmla="val 3940"/>
            </a:avLst>
          </a:prstGeom>
          <a:solidFill>
            <a:schemeClr val="bg1"/>
          </a:solidFill>
          <a:ln>
            <a:noFill/>
          </a:ln>
          <a:effectLst>
            <a:outerShdw blurRad="127000" sx="102000" sy="102000" algn="ctr" rotWithShape="0">
              <a:srgbClr val="808080">
                <a:alpha val="1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250" y="2362200"/>
            <a:ext cx="1618625" cy="1899187"/>
          </a:xfrm>
          <a:prstGeom prst="rect">
            <a:avLst/>
          </a:prstGeom>
        </p:spPr>
      </p:pic>
    </p:spTree>
    <p:extLst>
      <p:ext uri="{BB962C8B-B14F-4D97-AF65-F5344CB8AC3E}">
        <p14:creationId xmlns:p14="http://schemas.microsoft.com/office/powerpoint/2010/main" val="17077156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Claims Visual</a:t>
            </a:r>
            <a:endParaRPr lang="en-US" dirty="0"/>
          </a:p>
        </p:txBody>
      </p:sp>
      <p:sp>
        <p:nvSpPr>
          <p:cNvPr id="3" name="Content Placeholder 2"/>
          <p:cNvSpPr>
            <a:spLocks noGrp="1"/>
          </p:cNvSpPr>
          <p:nvPr>
            <p:ph idx="1"/>
          </p:nvPr>
        </p:nvSpPr>
        <p:spPr/>
        <p:txBody>
          <a:bodyPr/>
          <a:lstStyle/>
          <a:p>
            <a:r>
              <a:rPr lang="en-US" dirty="0" smtClean="0"/>
              <a:t>Control claims visual</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07818"/>
            <a:ext cx="9144000" cy="7065818"/>
          </a:xfrm>
          <a:prstGeom prst="rect">
            <a:avLst/>
          </a:prstGeom>
        </p:spPr>
      </p:pic>
    </p:spTree>
    <p:extLst>
      <p:ext uri="{BB962C8B-B14F-4D97-AF65-F5344CB8AC3E}">
        <p14:creationId xmlns:p14="http://schemas.microsoft.com/office/powerpoint/2010/main" val="20792324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382000" cy="4316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b="1" dirty="0">
                <a:solidFill>
                  <a:srgbClr val="007840"/>
                </a:solidFill>
              </a:rPr>
              <a:t>Classify automatically </a:t>
            </a:r>
            <a:r>
              <a:rPr lang="en-US" dirty="0" smtClean="0"/>
              <a:t>with</a:t>
            </a:r>
            <a:br>
              <a:rPr lang="en-US" dirty="0" smtClean="0"/>
            </a:br>
            <a:r>
              <a:rPr lang="en-US" dirty="0" smtClean="0"/>
              <a:t>accuracy rates up </a:t>
            </a:r>
            <a:r>
              <a:rPr lang="en-US" smtClean="0"/>
              <a:t>to 95%</a:t>
            </a:r>
            <a:endParaRPr lang="en-US" dirty="0"/>
          </a:p>
          <a:p>
            <a:r>
              <a:rPr lang="en-US" dirty="0"/>
              <a:t>Extract </a:t>
            </a:r>
            <a:r>
              <a:rPr lang="en-US" b="1" dirty="0">
                <a:solidFill>
                  <a:srgbClr val="007840"/>
                </a:solidFill>
              </a:rPr>
              <a:t>critical business data</a:t>
            </a:r>
            <a:r>
              <a:rPr lang="en-US" dirty="0"/>
              <a:t> </a:t>
            </a:r>
            <a:r>
              <a:rPr lang="en-US" dirty="0" smtClean="0"/>
              <a:t/>
            </a:r>
            <a:br>
              <a:rPr lang="en-US" dirty="0" smtClean="0"/>
            </a:br>
            <a:r>
              <a:rPr lang="en-US" dirty="0" smtClean="0"/>
              <a:t>eliminating errors</a:t>
            </a:r>
            <a:endParaRPr lang="en-US" dirty="0"/>
          </a:p>
          <a:p>
            <a:pPr eaLnBrk="1" hangingPunct="1"/>
            <a:r>
              <a:rPr lang="en-US" dirty="0" smtClean="0">
                <a:latin typeface="+mj-lt"/>
              </a:rPr>
              <a:t>Secure vulnerable paper </a:t>
            </a:r>
            <a:br>
              <a:rPr lang="en-US" dirty="0" smtClean="0">
                <a:latin typeface="+mj-lt"/>
              </a:rPr>
            </a:br>
            <a:r>
              <a:rPr lang="en-US" dirty="0" smtClean="0">
                <a:latin typeface="+mj-lt"/>
              </a:rPr>
              <a:t>records to </a:t>
            </a:r>
            <a:r>
              <a:rPr lang="en-US" b="1" dirty="0" smtClean="0">
                <a:solidFill>
                  <a:srgbClr val="007840"/>
                </a:solidFill>
                <a:latin typeface="+mj-lt"/>
              </a:rPr>
              <a:t>improve document</a:t>
            </a:r>
            <a:br>
              <a:rPr lang="en-US" b="1" dirty="0" smtClean="0">
                <a:solidFill>
                  <a:srgbClr val="007840"/>
                </a:solidFill>
                <a:latin typeface="+mj-lt"/>
              </a:rPr>
            </a:br>
            <a:r>
              <a:rPr lang="en-US" b="1" dirty="0" smtClean="0">
                <a:solidFill>
                  <a:srgbClr val="007840"/>
                </a:solidFill>
                <a:latin typeface="+mj-lt"/>
              </a:rPr>
              <a:t>security</a:t>
            </a:r>
          </a:p>
          <a:p>
            <a:pPr eaLnBrk="1" hangingPunct="1"/>
            <a:endParaRPr lang="en-US" dirty="0" smtClean="0">
              <a:latin typeface="+mj-lt"/>
            </a:endParaRPr>
          </a:p>
          <a:p>
            <a:pPr eaLnBrk="1" hangingPunct="1"/>
            <a:endParaRPr lang="en-US" b="1" dirty="0" smtClean="0">
              <a:solidFill>
                <a:srgbClr val="007840"/>
              </a:solidFill>
              <a:latin typeface="+mj-lt"/>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80994"/>
          <a:stretch/>
        </p:blipFill>
        <p:spPr>
          <a:xfrm>
            <a:off x="286" y="5249828"/>
            <a:ext cx="9143427" cy="1303372"/>
          </a:xfrm>
          <a:prstGeom prst="rect">
            <a:avLst/>
          </a:prstGeom>
        </p:spPr>
      </p:pic>
      <p:pic>
        <p:nvPicPr>
          <p:cNvPr id="7" name="Picture 6" descr="Padlock_clipped.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92004" y="1524000"/>
            <a:ext cx="3277433"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8521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Digitech Systems 1">
  <a:themeElements>
    <a:clrScheme name="Digitech Systems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gitech Systems 1">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gitech Systems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gitech Systems 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gitech Systems 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gitech Systems 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gitech Systems 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gitech Systems 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gitech Systems 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gitech Systems 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gitech Systems 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gitech Systems 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gitech Systems 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gitech Systems 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2306</TotalTime>
  <Words>239</Words>
  <Application>Microsoft Office PowerPoint</Application>
  <PresentationFormat>On-screen Show (4:3)</PresentationFormat>
  <Paragraphs>52</Paragraphs>
  <Slides>16</Slides>
  <Notes>2</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1_Digitech Systems 1</vt:lpstr>
      <vt:lpstr>PowerPoint Presentation</vt:lpstr>
      <vt:lpstr>PowerPoint Presentation</vt:lpstr>
      <vt:lpstr>PowerPoint Presentation</vt:lpstr>
      <vt:lpstr>PaperVision® Forms Magic Technology</vt:lpstr>
      <vt:lpstr>Efficiency Claims Visual</vt:lpstr>
      <vt:lpstr>PowerPoint Presentation</vt:lpstr>
      <vt:lpstr>PowerPoint Presentation</vt:lpstr>
      <vt:lpstr>Control Claims Visual</vt:lpstr>
      <vt:lpstr>PowerPoint Presentation</vt:lpstr>
      <vt:lpstr>PowerPoint Presentation</vt:lpstr>
      <vt:lpstr>Money Claims Visual</vt:lpstr>
      <vt:lpstr>PowerPoint Presentation</vt:lpstr>
      <vt:lpstr>PowerPoint Presentation</vt:lpstr>
      <vt:lpstr>PowerPoint Presentation</vt:lpstr>
      <vt:lpstr>PowerPoint Presentation</vt:lpstr>
      <vt:lpstr>PowerPoint Presentation</vt:lpstr>
    </vt:vector>
  </TitlesOfParts>
  <Company>Digitech Systems,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Digitech Systems Template 2</dc:title>
  <dc:creator>Heather Sosa</dc:creator>
  <cp:lastModifiedBy>Brie Ryden</cp:lastModifiedBy>
  <cp:revision>142</cp:revision>
  <dcterms:created xsi:type="dcterms:W3CDTF">2007-08-21T20:06:03Z</dcterms:created>
  <dcterms:modified xsi:type="dcterms:W3CDTF">2015-11-18T20:51:17Z</dcterms:modified>
</cp:coreProperties>
</file>