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5"/>
  </p:notesMasterIdLst>
  <p:sldIdLst>
    <p:sldId id="256" r:id="rId3"/>
    <p:sldId id="273" r:id="rId4"/>
    <p:sldId id="284" r:id="rId5"/>
    <p:sldId id="276" r:id="rId6"/>
    <p:sldId id="280" r:id="rId7"/>
    <p:sldId id="275" r:id="rId8"/>
    <p:sldId id="265" r:id="rId9"/>
    <p:sldId id="286" r:id="rId10"/>
    <p:sldId id="274" r:id="rId11"/>
    <p:sldId id="278" r:id="rId12"/>
    <p:sldId id="283" r:id="rId13"/>
    <p:sldId id="28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le Broderick" initials="KB" lastIdx="1" clrIdx="0">
    <p:extLst>
      <p:ext uri="{19B8F6BF-5375-455C-9EA6-DF929625EA0E}">
        <p15:presenceInfo xmlns:p15="http://schemas.microsoft.com/office/powerpoint/2012/main" userId="S-1-5-21-734733072-2339163862-2636561268-126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7A3C0"/>
    <a:srgbClr val="1A65A9"/>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96404" autoAdjust="0"/>
  </p:normalViewPr>
  <p:slideViewPr>
    <p:cSldViewPr snapToGrid="0">
      <p:cViewPr varScale="1">
        <p:scale>
          <a:sx n="120" d="100"/>
          <a:sy n="120" d="100"/>
        </p:scale>
        <p:origin x="84"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DDBCB9-0F54-4E97-A8FB-E94883BF4F15}" type="datetimeFigureOut">
              <a:rPr lang="en-US" smtClean="0"/>
              <a:t>7/29/2020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F30E14-A480-4D93-BF6F-6EB970DE1FC9}" type="slidenum">
              <a:rPr lang="en-US" smtClean="0"/>
              <a:t>‹#›</a:t>
            </a:fld>
            <a:endParaRPr lang="en-US"/>
          </a:p>
        </p:txBody>
      </p:sp>
    </p:spTree>
    <p:extLst>
      <p:ext uri="{BB962C8B-B14F-4D97-AF65-F5344CB8AC3E}">
        <p14:creationId xmlns:p14="http://schemas.microsoft.com/office/powerpoint/2010/main" val="3038092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74934C-2087-4B66-B9A6-D0DEDCBE4F41}"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ABF0F-815C-4C6C-8287-0057182A17C0}" type="slidenum">
              <a:rPr lang="en-US" smtClean="0"/>
              <a:t>‹#›</a:t>
            </a:fld>
            <a:endParaRPr lang="en-US"/>
          </a:p>
        </p:txBody>
      </p:sp>
    </p:spTree>
    <p:extLst>
      <p:ext uri="{BB962C8B-B14F-4D97-AF65-F5344CB8AC3E}">
        <p14:creationId xmlns:p14="http://schemas.microsoft.com/office/powerpoint/2010/main" val="367178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74934C-2087-4B66-B9A6-D0DEDCBE4F41}"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ABF0F-815C-4C6C-8287-0057182A17C0}" type="slidenum">
              <a:rPr lang="en-US" smtClean="0"/>
              <a:t>‹#›</a:t>
            </a:fld>
            <a:endParaRPr lang="en-US"/>
          </a:p>
        </p:txBody>
      </p:sp>
    </p:spTree>
    <p:extLst>
      <p:ext uri="{BB962C8B-B14F-4D97-AF65-F5344CB8AC3E}">
        <p14:creationId xmlns:p14="http://schemas.microsoft.com/office/powerpoint/2010/main" val="203379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74934C-2087-4B66-B9A6-D0DEDCBE4F41}"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ABF0F-815C-4C6C-8287-0057182A17C0}" type="slidenum">
              <a:rPr lang="en-US" smtClean="0"/>
              <a:t>‹#›</a:t>
            </a:fld>
            <a:endParaRPr lang="en-US"/>
          </a:p>
        </p:txBody>
      </p:sp>
    </p:spTree>
    <p:extLst>
      <p:ext uri="{BB962C8B-B14F-4D97-AF65-F5344CB8AC3E}">
        <p14:creationId xmlns:p14="http://schemas.microsoft.com/office/powerpoint/2010/main" val="3779507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5B67D5-4962-4C19-9591-F03ECB4920BA}"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C6DF1-B14C-4CF4-9EF5-05EF0F2519E9}" type="slidenum">
              <a:rPr lang="en-US" smtClean="0"/>
              <a:t>‹#›</a:t>
            </a:fld>
            <a:endParaRPr lang="en-US"/>
          </a:p>
        </p:txBody>
      </p:sp>
    </p:spTree>
    <p:extLst>
      <p:ext uri="{BB962C8B-B14F-4D97-AF65-F5344CB8AC3E}">
        <p14:creationId xmlns:p14="http://schemas.microsoft.com/office/powerpoint/2010/main" val="3941839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5B67D5-4962-4C19-9591-F03ECB4920BA}"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C6DF1-B14C-4CF4-9EF5-05EF0F2519E9}" type="slidenum">
              <a:rPr lang="en-US" smtClean="0"/>
              <a:t>‹#›</a:t>
            </a:fld>
            <a:endParaRPr lang="en-US"/>
          </a:p>
        </p:txBody>
      </p:sp>
    </p:spTree>
    <p:extLst>
      <p:ext uri="{BB962C8B-B14F-4D97-AF65-F5344CB8AC3E}">
        <p14:creationId xmlns:p14="http://schemas.microsoft.com/office/powerpoint/2010/main" val="2070539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E5B67D5-4962-4C19-9591-F03ECB4920BA}"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C6DF1-B14C-4CF4-9EF5-05EF0F2519E9}" type="slidenum">
              <a:rPr lang="en-US" smtClean="0"/>
              <a:t>‹#›</a:t>
            </a:fld>
            <a:endParaRPr lang="en-US"/>
          </a:p>
        </p:txBody>
      </p:sp>
    </p:spTree>
    <p:extLst>
      <p:ext uri="{BB962C8B-B14F-4D97-AF65-F5344CB8AC3E}">
        <p14:creationId xmlns:p14="http://schemas.microsoft.com/office/powerpoint/2010/main" val="433134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5B67D5-4962-4C19-9591-F03ECB4920BA}" type="datetimeFigureOut">
              <a:rPr lang="en-US" smtClean="0"/>
              <a:t>7/29/2020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EC6DF1-B14C-4CF4-9EF5-05EF0F2519E9}" type="slidenum">
              <a:rPr lang="en-US" smtClean="0"/>
              <a:t>‹#›</a:t>
            </a:fld>
            <a:endParaRPr lang="en-US"/>
          </a:p>
        </p:txBody>
      </p:sp>
    </p:spTree>
    <p:extLst>
      <p:ext uri="{BB962C8B-B14F-4D97-AF65-F5344CB8AC3E}">
        <p14:creationId xmlns:p14="http://schemas.microsoft.com/office/powerpoint/2010/main" val="4279222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5B67D5-4962-4C19-9591-F03ECB4920BA}" type="datetimeFigureOut">
              <a:rPr lang="en-US" smtClean="0"/>
              <a:t>7/29/2020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EC6DF1-B14C-4CF4-9EF5-05EF0F2519E9}" type="slidenum">
              <a:rPr lang="en-US" smtClean="0"/>
              <a:t>‹#›</a:t>
            </a:fld>
            <a:endParaRPr lang="en-US"/>
          </a:p>
        </p:txBody>
      </p:sp>
    </p:spTree>
    <p:extLst>
      <p:ext uri="{BB962C8B-B14F-4D97-AF65-F5344CB8AC3E}">
        <p14:creationId xmlns:p14="http://schemas.microsoft.com/office/powerpoint/2010/main" val="3655985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5B67D5-4962-4C19-9591-F03ECB4920BA}" type="datetimeFigureOut">
              <a:rPr lang="en-US" smtClean="0"/>
              <a:t>7/29/2020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EC6DF1-B14C-4CF4-9EF5-05EF0F2519E9}" type="slidenum">
              <a:rPr lang="en-US" smtClean="0"/>
              <a:t>‹#›</a:t>
            </a:fld>
            <a:endParaRPr lang="en-US"/>
          </a:p>
        </p:txBody>
      </p:sp>
    </p:spTree>
    <p:extLst>
      <p:ext uri="{BB962C8B-B14F-4D97-AF65-F5344CB8AC3E}">
        <p14:creationId xmlns:p14="http://schemas.microsoft.com/office/powerpoint/2010/main" val="18583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5B67D5-4962-4C19-9591-F03ECB4920BA}" type="datetimeFigureOut">
              <a:rPr lang="en-US" smtClean="0"/>
              <a:t>7/29/2020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EC6DF1-B14C-4CF4-9EF5-05EF0F2519E9}" type="slidenum">
              <a:rPr lang="en-US" smtClean="0"/>
              <a:t>‹#›</a:t>
            </a:fld>
            <a:endParaRPr lang="en-US"/>
          </a:p>
        </p:txBody>
      </p:sp>
    </p:spTree>
    <p:extLst>
      <p:ext uri="{BB962C8B-B14F-4D97-AF65-F5344CB8AC3E}">
        <p14:creationId xmlns:p14="http://schemas.microsoft.com/office/powerpoint/2010/main" val="1276587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E5B67D5-4962-4C19-9591-F03ECB4920BA}" type="datetimeFigureOut">
              <a:rPr lang="en-US" smtClean="0"/>
              <a:t>7/29/2020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EC6DF1-B14C-4CF4-9EF5-05EF0F2519E9}" type="slidenum">
              <a:rPr lang="en-US" smtClean="0"/>
              <a:t>‹#›</a:t>
            </a:fld>
            <a:endParaRPr lang="en-US"/>
          </a:p>
        </p:txBody>
      </p:sp>
    </p:spTree>
    <p:extLst>
      <p:ext uri="{BB962C8B-B14F-4D97-AF65-F5344CB8AC3E}">
        <p14:creationId xmlns:p14="http://schemas.microsoft.com/office/powerpoint/2010/main" val="3565012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74934C-2087-4B66-B9A6-D0DEDCBE4F41}"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ABF0F-815C-4C6C-8287-0057182A17C0}" type="slidenum">
              <a:rPr lang="en-US" smtClean="0"/>
              <a:t>‹#›</a:t>
            </a:fld>
            <a:endParaRPr lang="en-US"/>
          </a:p>
        </p:txBody>
      </p:sp>
    </p:spTree>
    <p:extLst>
      <p:ext uri="{BB962C8B-B14F-4D97-AF65-F5344CB8AC3E}">
        <p14:creationId xmlns:p14="http://schemas.microsoft.com/office/powerpoint/2010/main" val="4066512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E5B67D5-4962-4C19-9591-F03ECB4920BA}" type="datetimeFigureOut">
              <a:rPr lang="en-US" smtClean="0"/>
              <a:t>7/29/2020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EC6DF1-B14C-4CF4-9EF5-05EF0F2519E9}" type="slidenum">
              <a:rPr lang="en-US" smtClean="0"/>
              <a:t>‹#›</a:t>
            </a:fld>
            <a:endParaRPr lang="en-US"/>
          </a:p>
        </p:txBody>
      </p:sp>
    </p:spTree>
    <p:extLst>
      <p:ext uri="{BB962C8B-B14F-4D97-AF65-F5344CB8AC3E}">
        <p14:creationId xmlns:p14="http://schemas.microsoft.com/office/powerpoint/2010/main" val="1371560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5B67D5-4962-4C19-9591-F03ECB4920BA}"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C6DF1-B14C-4CF4-9EF5-05EF0F2519E9}" type="slidenum">
              <a:rPr lang="en-US" smtClean="0"/>
              <a:t>‹#›</a:t>
            </a:fld>
            <a:endParaRPr lang="en-US"/>
          </a:p>
        </p:txBody>
      </p:sp>
    </p:spTree>
    <p:extLst>
      <p:ext uri="{BB962C8B-B14F-4D97-AF65-F5344CB8AC3E}">
        <p14:creationId xmlns:p14="http://schemas.microsoft.com/office/powerpoint/2010/main" val="1634885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5B67D5-4962-4C19-9591-F03ECB4920BA}"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C6DF1-B14C-4CF4-9EF5-05EF0F2519E9}" type="slidenum">
              <a:rPr lang="en-US" smtClean="0"/>
              <a:t>‹#›</a:t>
            </a:fld>
            <a:endParaRPr lang="en-US"/>
          </a:p>
        </p:txBody>
      </p:sp>
    </p:spTree>
    <p:extLst>
      <p:ext uri="{BB962C8B-B14F-4D97-AF65-F5344CB8AC3E}">
        <p14:creationId xmlns:p14="http://schemas.microsoft.com/office/powerpoint/2010/main" val="2302011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374934C-2087-4B66-B9A6-D0DEDCBE4F41}"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ABF0F-815C-4C6C-8287-0057182A17C0}" type="slidenum">
              <a:rPr lang="en-US" smtClean="0"/>
              <a:t>‹#›</a:t>
            </a:fld>
            <a:endParaRPr lang="en-US"/>
          </a:p>
        </p:txBody>
      </p:sp>
    </p:spTree>
    <p:extLst>
      <p:ext uri="{BB962C8B-B14F-4D97-AF65-F5344CB8AC3E}">
        <p14:creationId xmlns:p14="http://schemas.microsoft.com/office/powerpoint/2010/main" val="3457568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74934C-2087-4B66-B9A6-D0DEDCBE4F41}" type="datetimeFigureOut">
              <a:rPr lang="en-US" smtClean="0"/>
              <a:t>7/29/2020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DABF0F-815C-4C6C-8287-0057182A17C0}" type="slidenum">
              <a:rPr lang="en-US" smtClean="0"/>
              <a:t>‹#›</a:t>
            </a:fld>
            <a:endParaRPr lang="en-US"/>
          </a:p>
        </p:txBody>
      </p:sp>
    </p:spTree>
    <p:extLst>
      <p:ext uri="{BB962C8B-B14F-4D97-AF65-F5344CB8AC3E}">
        <p14:creationId xmlns:p14="http://schemas.microsoft.com/office/powerpoint/2010/main" val="573324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74934C-2087-4B66-B9A6-D0DEDCBE4F41}" type="datetimeFigureOut">
              <a:rPr lang="en-US" smtClean="0"/>
              <a:t>7/29/2020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DABF0F-815C-4C6C-8287-0057182A17C0}" type="slidenum">
              <a:rPr lang="en-US" smtClean="0"/>
              <a:t>‹#›</a:t>
            </a:fld>
            <a:endParaRPr lang="en-US"/>
          </a:p>
        </p:txBody>
      </p:sp>
    </p:spTree>
    <p:extLst>
      <p:ext uri="{BB962C8B-B14F-4D97-AF65-F5344CB8AC3E}">
        <p14:creationId xmlns:p14="http://schemas.microsoft.com/office/powerpoint/2010/main" val="3922194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74934C-2087-4B66-B9A6-D0DEDCBE4F41}" type="datetimeFigureOut">
              <a:rPr lang="en-US" smtClean="0"/>
              <a:t>7/29/2020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DABF0F-815C-4C6C-8287-0057182A17C0}" type="slidenum">
              <a:rPr lang="en-US" smtClean="0"/>
              <a:t>‹#›</a:t>
            </a:fld>
            <a:endParaRPr lang="en-US"/>
          </a:p>
        </p:txBody>
      </p:sp>
    </p:spTree>
    <p:extLst>
      <p:ext uri="{BB962C8B-B14F-4D97-AF65-F5344CB8AC3E}">
        <p14:creationId xmlns:p14="http://schemas.microsoft.com/office/powerpoint/2010/main" val="926098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74934C-2087-4B66-B9A6-D0DEDCBE4F41}" type="datetimeFigureOut">
              <a:rPr lang="en-US" smtClean="0"/>
              <a:t>7/29/2020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DABF0F-815C-4C6C-8287-0057182A17C0}" type="slidenum">
              <a:rPr lang="en-US" smtClean="0"/>
              <a:t>‹#›</a:t>
            </a:fld>
            <a:endParaRPr lang="en-US"/>
          </a:p>
        </p:txBody>
      </p:sp>
    </p:spTree>
    <p:extLst>
      <p:ext uri="{BB962C8B-B14F-4D97-AF65-F5344CB8AC3E}">
        <p14:creationId xmlns:p14="http://schemas.microsoft.com/office/powerpoint/2010/main" val="4098656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374934C-2087-4B66-B9A6-D0DEDCBE4F41}" type="datetimeFigureOut">
              <a:rPr lang="en-US" smtClean="0"/>
              <a:t>7/29/2020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DABF0F-815C-4C6C-8287-0057182A17C0}" type="slidenum">
              <a:rPr lang="en-US" smtClean="0"/>
              <a:t>‹#›</a:t>
            </a:fld>
            <a:endParaRPr lang="en-US"/>
          </a:p>
        </p:txBody>
      </p:sp>
    </p:spTree>
    <p:extLst>
      <p:ext uri="{BB962C8B-B14F-4D97-AF65-F5344CB8AC3E}">
        <p14:creationId xmlns:p14="http://schemas.microsoft.com/office/powerpoint/2010/main" val="3576811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374934C-2087-4B66-B9A6-D0DEDCBE4F41}" type="datetimeFigureOut">
              <a:rPr lang="en-US" smtClean="0"/>
              <a:t>7/29/2020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DABF0F-815C-4C6C-8287-0057182A17C0}" type="slidenum">
              <a:rPr lang="en-US" smtClean="0"/>
              <a:t>‹#›</a:t>
            </a:fld>
            <a:endParaRPr lang="en-US"/>
          </a:p>
        </p:txBody>
      </p:sp>
    </p:spTree>
    <p:extLst>
      <p:ext uri="{BB962C8B-B14F-4D97-AF65-F5344CB8AC3E}">
        <p14:creationId xmlns:p14="http://schemas.microsoft.com/office/powerpoint/2010/main" val="1731003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74934C-2087-4B66-B9A6-D0DEDCBE4F41}" type="datetimeFigureOut">
              <a:rPr lang="en-US" smtClean="0"/>
              <a:t>7/29/2020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DABF0F-815C-4C6C-8287-0057182A17C0}" type="slidenum">
              <a:rPr lang="en-US" smtClean="0"/>
              <a:t>‹#›</a:t>
            </a:fld>
            <a:endParaRPr lang="en-US"/>
          </a:p>
        </p:txBody>
      </p:sp>
    </p:spTree>
    <p:extLst>
      <p:ext uri="{BB962C8B-B14F-4D97-AF65-F5344CB8AC3E}">
        <p14:creationId xmlns:p14="http://schemas.microsoft.com/office/powerpoint/2010/main" val="711590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5B67D5-4962-4C19-9591-F03ECB4920BA}" type="datetimeFigureOut">
              <a:rPr lang="en-US" smtClean="0"/>
              <a:t>7/29/2020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C6DF1-B14C-4CF4-9EF5-05EF0F2519E9}" type="slidenum">
              <a:rPr lang="en-US" smtClean="0"/>
              <a:t>‹#›</a:t>
            </a:fld>
            <a:endParaRPr lang="en-US"/>
          </a:p>
        </p:txBody>
      </p:sp>
    </p:spTree>
    <p:extLst>
      <p:ext uri="{BB962C8B-B14F-4D97-AF65-F5344CB8AC3E}">
        <p14:creationId xmlns:p14="http://schemas.microsoft.com/office/powerpoint/2010/main" val="338277306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digitechsystems.com/products/process-automation-tool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076" y="-1895338"/>
            <a:ext cx="13692725" cy="9406497"/>
          </a:xfrm>
          <a:prstGeom prst="rect">
            <a:avLst/>
          </a:prstGeom>
          <a:noFill/>
        </p:spPr>
      </p:pic>
      <p:sp>
        <p:nvSpPr>
          <p:cNvPr id="6" name="Rectangle 5"/>
          <p:cNvSpPr/>
          <p:nvPr/>
        </p:nvSpPr>
        <p:spPr>
          <a:xfrm rot="20106602">
            <a:off x="3705881" y="5148907"/>
            <a:ext cx="10534854" cy="393399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rot="3178128">
            <a:off x="-3441475" y="4253503"/>
            <a:ext cx="10534854" cy="455798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072713" y="4694001"/>
            <a:ext cx="9144000" cy="914400"/>
          </a:xfrm>
        </p:spPr>
        <p:txBody>
          <a:bodyPr>
            <a:noAutofit/>
          </a:bodyPr>
          <a:lstStyle/>
          <a:p>
            <a:r>
              <a:rPr lang="en-US" sz="7200" dirty="0" smtClean="0">
                <a:latin typeface="Azo Sans Black" panose="020B0A03030303020204" pitchFamily="34" charset="0"/>
              </a:rPr>
              <a:t>RPA</a:t>
            </a:r>
            <a:endParaRPr lang="en-US" sz="7200" dirty="0">
              <a:latin typeface="Azo Sans Black" panose="020B0A03030303020204" pitchFamily="34" charset="0"/>
            </a:endParaRPr>
          </a:p>
        </p:txBody>
      </p:sp>
      <p:sp>
        <p:nvSpPr>
          <p:cNvPr id="3" name="Subtitle 2"/>
          <p:cNvSpPr>
            <a:spLocks noGrp="1"/>
          </p:cNvSpPr>
          <p:nvPr>
            <p:ph type="subTitle" idx="1"/>
          </p:nvPr>
        </p:nvSpPr>
        <p:spPr>
          <a:xfrm>
            <a:off x="-3044396" y="5485432"/>
            <a:ext cx="9144000" cy="934693"/>
          </a:xfrm>
        </p:spPr>
        <p:txBody>
          <a:bodyPr>
            <a:normAutofit/>
          </a:bodyPr>
          <a:lstStyle/>
          <a:p>
            <a:r>
              <a:rPr lang="en-US" sz="1800" dirty="0" smtClean="0">
                <a:latin typeface="Azo Sans Medium" panose="020B0703030303020204" pitchFamily="34" charset="0"/>
              </a:rPr>
              <a:t>Product Definitions </a:t>
            </a:r>
          </a:p>
          <a:p>
            <a:r>
              <a:rPr lang="en-US" sz="1800" dirty="0" smtClean="0">
                <a:latin typeface="Azo Sans Medium" panose="020B0703030303020204" pitchFamily="34" charset="0"/>
              </a:rPr>
              <a:t>&amp; Usage Scenarios</a:t>
            </a:r>
            <a:endParaRPr lang="en-US" sz="1800" dirty="0">
              <a:latin typeface="Azo Sans Medium" panose="020B0703030303020204" pitchFamily="34" charset="0"/>
            </a:endParaRPr>
          </a:p>
        </p:txBody>
      </p:sp>
      <p:sp>
        <p:nvSpPr>
          <p:cNvPr id="4" name="Rectangle 3"/>
          <p:cNvSpPr/>
          <p:nvPr/>
        </p:nvSpPr>
        <p:spPr>
          <a:xfrm rot="20106602">
            <a:off x="-1609573" y="-1834467"/>
            <a:ext cx="10534854" cy="393399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162" y="663202"/>
            <a:ext cx="1108615" cy="1336129"/>
          </a:xfrm>
          <a:prstGeom prst="rect">
            <a:avLst/>
          </a:prstGeom>
        </p:spPr>
      </p:pic>
    </p:spTree>
    <p:extLst>
      <p:ext uri="{BB962C8B-B14F-4D97-AF65-F5344CB8AC3E}">
        <p14:creationId xmlns:p14="http://schemas.microsoft.com/office/powerpoint/2010/main" val="533276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808" y="-1504678"/>
            <a:ext cx="13432367" cy="10074275"/>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04" y="3199953"/>
            <a:ext cx="4222967" cy="2717940"/>
          </a:xfrm>
          <a:prstGeom prst="rect">
            <a:avLst/>
          </a:prstGeom>
        </p:spPr>
      </p:pic>
      <p:grpSp>
        <p:nvGrpSpPr>
          <p:cNvPr id="6" name="Group 5"/>
          <p:cNvGrpSpPr/>
          <p:nvPr/>
        </p:nvGrpSpPr>
        <p:grpSpPr>
          <a:xfrm>
            <a:off x="720317" y="2107536"/>
            <a:ext cx="4209212" cy="3009667"/>
            <a:chOff x="1518506" y="1894172"/>
            <a:chExt cx="4209212" cy="3009667"/>
          </a:xfrm>
        </p:grpSpPr>
        <p:sp>
          <p:nvSpPr>
            <p:cNvPr id="24" name="Subtitle 2"/>
            <p:cNvSpPr txBox="1">
              <a:spLocks/>
            </p:cNvSpPr>
            <p:nvPr/>
          </p:nvSpPr>
          <p:spPr>
            <a:xfrm>
              <a:off x="2925131" y="1894172"/>
              <a:ext cx="1395962" cy="4498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latin typeface="Azo Sans" panose="020B0603030303020204" pitchFamily="34" charset="0"/>
                </a:rPr>
                <a:t>Challenge</a:t>
              </a:r>
            </a:p>
          </p:txBody>
        </p:sp>
        <p:grpSp>
          <p:nvGrpSpPr>
            <p:cNvPr id="4" name="Group 3"/>
            <p:cNvGrpSpPr/>
            <p:nvPr/>
          </p:nvGrpSpPr>
          <p:grpSpPr>
            <a:xfrm>
              <a:off x="1518506" y="2482115"/>
              <a:ext cx="4209212" cy="2421724"/>
              <a:chOff x="1518506" y="1947077"/>
              <a:chExt cx="4209212" cy="2421724"/>
            </a:xfrm>
          </p:grpSpPr>
          <p:sp>
            <p:nvSpPr>
              <p:cNvPr id="21" name="Rectangle 20"/>
              <p:cNvSpPr/>
              <p:nvPr/>
            </p:nvSpPr>
            <p:spPr>
              <a:xfrm>
                <a:off x="1518506" y="1947077"/>
                <a:ext cx="4209212" cy="242172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683938" y="2373109"/>
                <a:ext cx="3935812" cy="1569660"/>
              </a:xfrm>
              <a:prstGeom prst="rect">
                <a:avLst/>
              </a:prstGeom>
              <a:noFill/>
            </p:spPr>
            <p:txBody>
              <a:bodyPr wrap="square" rtlCol="0">
                <a:spAutoFit/>
              </a:bodyPr>
              <a:lstStyle/>
              <a:p>
                <a:r>
                  <a:rPr lang="en-US" sz="1600" dirty="0">
                    <a:latin typeface="Azo Sans" panose="020B0603030303020204" pitchFamily="34" charset="0"/>
                  </a:rPr>
                  <a:t>Through a mailroom company, every invoice is manually integrated with their accounting application. 40% of each Accounts Payable (AP) employee’s day consisted of tediously logging in and searching for invoice data.</a:t>
                </a:r>
              </a:p>
            </p:txBody>
          </p:sp>
        </p:grpSp>
      </p:grpSp>
      <p:sp>
        <p:nvSpPr>
          <p:cNvPr id="25" name="Subtitle 2"/>
          <p:cNvSpPr txBox="1">
            <a:spLocks/>
          </p:cNvSpPr>
          <p:nvPr/>
        </p:nvSpPr>
        <p:spPr>
          <a:xfrm>
            <a:off x="7193500" y="2126668"/>
            <a:ext cx="1903031" cy="449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latin typeface="Azo Sans" panose="020B0603030303020204" pitchFamily="34" charset="0"/>
              </a:rPr>
              <a:t>RPA Solution</a:t>
            </a:r>
          </a:p>
        </p:txBody>
      </p:sp>
      <p:sp>
        <p:nvSpPr>
          <p:cNvPr id="23" name="Rectangle 22"/>
          <p:cNvSpPr/>
          <p:nvPr/>
        </p:nvSpPr>
        <p:spPr>
          <a:xfrm>
            <a:off x="5213753" y="2682225"/>
            <a:ext cx="6016054" cy="24349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5286853" y="2885390"/>
            <a:ext cx="5885901" cy="2462213"/>
          </a:xfrm>
          <a:prstGeom prst="rect">
            <a:avLst/>
          </a:prstGeom>
          <a:noFill/>
        </p:spPr>
        <p:txBody>
          <a:bodyPr wrap="square" rtlCol="0">
            <a:spAutoFit/>
          </a:bodyPr>
          <a:lstStyle/>
          <a:p>
            <a:pPr marL="342900" lvl="0" indent="-342900">
              <a:buFont typeface="+mj-lt"/>
              <a:buAutoNum type="arabicPeriod"/>
            </a:pPr>
            <a:r>
              <a:rPr lang="en-US" sz="1400" dirty="0" smtClean="0">
                <a:latin typeface="Azo Sans" panose="020B0603030303020204" pitchFamily="34" charset="0"/>
              </a:rPr>
              <a:t>The </a:t>
            </a:r>
            <a:r>
              <a:rPr lang="en-US" sz="1400" dirty="0">
                <a:latin typeface="Azo Sans" panose="020B0603030303020204" pitchFamily="34" charset="0"/>
              </a:rPr>
              <a:t>“Bot” user logs into their mailroom company</a:t>
            </a:r>
          </a:p>
          <a:p>
            <a:pPr marL="342900" lvl="0" indent="-342900">
              <a:buFont typeface="+mj-lt"/>
              <a:buAutoNum type="arabicPeriod"/>
            </a:pPr>
            <a:r>
              <a:rPr lang="en-US" sz="1400" dirty="0" smtClean="0">
                <a:latin typeface="Azo Sans" panose="020B0603030303020204" pitchFamily="34" charset="0"/>
              </a:rPr>
              <a:t>Bot </a:t>
            </a:r>
            <a:r>
              <a:rPr lang="en-US" sz="1400" dirty="0">
                <a:latin typeface="Azo Sans" panose="020B0603030303020204" pitchFamily="34" charset="0"/>
              </a:rPr>
              <a:t>searches for invoice by date, and evaluates if the invoice was previously downloaded.</a:t>
            </a:r>
          </a:p>
          <a:p>
            <a:pPr marL="342900" lvl="0" indent="-342900">
              <a:buFont typeface="+mj-lt"/>
              <a:buAutoNum type="arabicPeriod"/>
            </a:pPr>
            <a:r>
              <a:rPr lang="en-US" sz="1400" dirty="0" smtClean="0">
                <a:latin typeface="Azo Sans" panose="020B0603030303020204" pitchFamily="34" charset="0"/>
              </a:rPr>
              <a:t>If </a:t>
            </a:r>
            <a:r>
              <a:rPr lang="en-US" sz="1400" dirty="0">
                <a:latin typeface="Azo Sans" panose="020B0603030303020204" pitchFamily="34" charset="0"/>
              </a:rPr>
              <a:t>not, the bot saves the invoice to the company’s network for processing.</a:t>
            </a:r>
          </a:p>
          <a:p>
            <a:pPr marL="342900" lvl="0" indent="-342900">
              <a:buFont typeface="+mj-lt"/>
              <a:buAutoNum type="arabicPeriod"/>
            </a:pPr>
            <a:r>
              <a:rPr lang="en-US" sz="1400" dirty="0" smtClean="0">
                <a:latin typeface="Azo Sans" panose="020B0603030303020204" pitchFamily="34" charset="0"/>
              </a:rPr>
              <a:t>Invoice data is extracted using </a:t>
            </a:r>
            <a:r>
              <a:rPr lang="en-US" sz="1400" dirty="0" err="1" smtClean="0">
                <a:latin typeface="Azo Sans" panose="020B0603030303020204" pitchFamily="34" charset="0"/>
              </a:rPr>
              <a:t>PaperVision</a:t>
            </a:r>
            <a:r>
              <a:rPr lang="en-US" sz="1400" dirty="0" smtClean="0">
                <a:latin typeface="Azo Sans" panose="020B0603030303020204" pitchFamily="34" charset="0"/>
              </a:rPr>
              <a:t>® Forms Magic™ and </a:t>
            </a:r>
            <a:r>
              <a:rPr lang="en-US" sz="1400" dirty="0" err="1" smtClean="0">
                <a:latin typeface="Azo Sans" panose="020B0603030303020204" pitchFamily="34" charset="0"/>
              </a:rPr>
              <a:t>PaperVision</a:t>
            </a:r>
            <a:r>
              <a:rPr lang="en-US" sz="1400" dirty="0" smtClean="0">
                <a:latin typeface="Azo Sans" panose="020B0603030303020204" pitchFamily="34" charset="0"/>
              </a:rPr>
              <a:t> Capture</a:t>
            </a:r>
            <a:r>
              <a:rPr lang="en-US" sz="1400" dirty="0">
                <a:latin typeface="Azo Sans" panose="020B0603030303020204" pitchFamily="34" charset="0"/>
              </a:rPr>
              <a:t>, saving </a:t>
            </a:r>
            <a:r>
              <a:rPr lang="en-US" sz="1400" dirty="0" smtClean="0">
                <a:latin typeface="Azo Sans" panose="020B0603030303020204" pitchFamily="34" charset="0"/>
              </a:rPr>
              <a:t>PDF files </a:t>
            </a:r>
            <a:r>
              <a:rPr lang="en-US" sz="1400" dirty="0">
                <a:latin typeface="Azo Sans" panose="020B0603030303020204" pitchFamily="34" charset="0"/>
              </a:rPr>
              <a:t>to </a:t>
            </a:r>
            <a:r>
              <a:rPr lang="en-US" sz="1400" dirty="0" err="1" smtClean="0">
                <a:latin typeface="Azo Sans" panose="020B0603030303020204" pitchFamily="34" charset="0"/>
              </a:rPr>
              <a:t>PaperVision</a:t>
            </a:r>
            <a:r>
              <a:rPr lang="en-US" sz="1400" dirty="0" smtClean="0">
                <a:latin typeface="Azo Sans" panose="020B0603030303020204" pitchFamily="34" charset="0"/>
              </a:rPr>
              <a:t>® </a:t>
            </a:r>
            <a:r>
              <a:rPr lang="en-US" sz="1400" dirty="0">
                <a:latin typeface="Azo Sans" panose="020B0603030303020204" pitchFamily="34" charset="0"/>
              </a:rPr>
              <a:t>Enterprise.</a:t>
            </a:r>
          </a:p>
          <a:p>
            <a:pPr marL="342900" lvl="0" indent="-342900">
              <a:buFont typeface="+mj-lt"/>
              <a:buAutoNum type="arabicPeriod"/>
            </a:pPr>
            <a:r>
              <a:rPr lang="en-US" sz="1400" dirty="0" err="1" smtClean="0">
                <a:latin typeface="Azo Sans" panose="020B0603030303020204" pitchFamily="34" charset="0"/>
              </a:rPr>
              <a:t>PaperVision</a:t>
            </a:r>
            <a:r>
              <a:rPr lang="en-US" sz="1400" dirty="0" smtClean="0">
                <a:latin typeface="Azo Sans" panose="020B0603030303020204" pitchFamily="34" charset="0"/>
              </a:rPr>
              <a:t> Automation Manager (PAM) </a:t>
            </a:r>
            <a:r>
              <a:rPr lang="en-US" sz="1400" dirty="0">
                <a:latin typeface="Azo Sans" panose="020B0603030303020204" pitchFamily="34" charset="0"/>
              </a:rPr>
              <a:t>pushes invoice data into </a:t>
            </a:r>
            <a:r>
              <a:rPr lang="en-US" sz="1400" dirty="0" smtClean="0">
                <a:latin typeface="Azo Sans" panose="020B0603030303020204" pitchFamily="34" charset="0"/>
              </a:rPr>
              <a:t>an accounting application for </a:t>
            </a:r>
            <a:r>
              <a:rPr lang="en-US" sz="1400" dirty="0">
                <a:latin typeface="Azo Sans" panose="020B0603030303020204" pitchFamily="34" charset="0"/>
              </a:rPr>
              <a:t>a check to be produced.</a:t>
            </a:r>
          </a:p>
          <a:p>
            <a:endParaRPr lang="en-US" sz="1400" dirty="0" smtClean="0">
              <a:latin typeface="Azo Sans" panose="020B0603030303020204" pitchFamily="34" charset="0"/>
            </a:endParaRPr>
          </a:p>
          <a:p>
            <a:endParaRPr lang="en-US" sz="1400" dirty="0"/>
          </a:p>
        </p:txBody>
      </p:sp>
      <p:grpSp>
        <p:nvGrpSpPr>
          <p:cNvPr id="10" name="Group 9"/>
          <p:cNvGrpSpPr/>
          <p:nvPr/>
        </p:nvGrpSpPr>
        <p:grpSpPr>
          <a:xfrm>
            <a:off x="550695" y="504391"/>
            <a:ext cx="11189548" cy="1291201"/>
            <a:chOff x="1518506" y="237905"/>
            <a:chExt cx="11189548" cy="1291201"/>
          </a:xfrm>
        </p:grpSpPr>
        <p:sp>
          <p:nvSpPr>
            <p:cNvPr id="20" name="Subtitle 2"/>
            <p:cNvSpPr txBox="1">
              <a:spLocks/>
            </p:cNvSpPr>
            <p:nvPr/>
          </p:nvSpPr>
          <p:spPr>
            <a:xfrm>
              <a:off x="1567024" y="1079243"/>
              <a:ext cx="11141030" cy="4498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latin typeface="Azo Sans" panose="020B0603030303020204" pitchFamily="34" charset="0"/>
                </a:rPr>
                <a:t>Usage Scenario #1- </a:t>
              </a:r>
              <a:r>
                <a:rPr lang="en-US" sz="2000" dirty="0" smtClean="0">
                  <a:latin typeface="Azo Sans" panose="020B0603030303020204" pitchFamily="34" charset="0"/>
                </a:rPr>
                <a:t>Replacing </a:t>
              </a:r>
              <a:r>
                <a:rPr lang="en-US" sz="2000" dirty="0">
                  <a:latin typeface="Azo Sans" panose="020B0603030303020204" pitchFamily="34" charset="0"/>
                </a:rPr>
                <a:t>Routine Data Lookup: Boosting AP Efficiency</a:t>
              </a:r>
              <a:endParaRPr lang="en-US" sz="2000" dirty="0" smtClean="0">
                <a:latin typeface="Azo Sans" panose="020B0603030303020204" pitchFamily="34" charset="0"/>
              </a:endParaRPr>
            </a:p>
          </p:txBody>
        </p:sp>
        <p:sp>
          <p:nvSpPr>
            <p:cNvPr id="42" name="Title 1"/>
            <p:cNvSpPr txBox="1">
              <a:spLocks/>
            </p:cNvSpPr>
            <p:nvPr/>
          </p:nvSpPr>
          <p:spPr>
            <a:xfrm>
              <a:off x="1518506" y="237905"/>
              <a:ext cx="9144000"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smtClean="0">
                  <a:latin typeface="Azo Sans Black" panose="020B0A03030303020204" pitchFamily="34" charset="0"/>
                </a:rPr>
                <a:t>PaperVision</a:t>
              </a:r>
              <a:r>
                <a:rPr lang="en-US" sz="3600" dirty="0" smtClean="0">
                  <a:latin typeface="Azo Sans Black" panose="020B0A03030303020204" pitchFamily="34" charset="0"/>
                </a:rPr>
                <a:t>® Automation Manager</a:t>
              </a:r>
              <a:endParaRPr lang="en-US" sz="3600" dirty="0">
                <a:latin typeface="Azo Sans Black" panose="020B0A03030303020204" pitchFamily="34" charset="0"/>
              </a:endParaRPr>
            </a:p>
          </p:txBody>
        </p:sp>
      </p:gr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808" y="6437402"/>
            <a:ext cx="13327508" cy="432535"/>
          </a:xfrm>
          <a:prstGeom prst="rect">
            <a:avLst/>
          </a:prstGeom>
        </p:spPr>
      </p:pic>
      <p:grpSp>
        <p:nvGrpSpPr>
          <p:cNvPr id="14" name="Group 13"/>
          <p:cNvGrpSpPr/>
          <p:nvPr/>
        </p:nvGrpSpPr>
        <p:grpSpPr>
          <a:xfrm>
            <a:off x="362993" y="2351599"/>
            <a:ext cx="10866814" cy="718352"/>
            <a:chOff x="1161182" y="2502697"/>
            <a:chExt cx="10866814" cy="718352"/>
          </a:xfrm>
        </p:grpSpPr>
        <p:cxnSp>
          <p:nvCxnSpPr>
            <p:cNvPr id="11" name="Straight Connector 10"/>
            <p:cNvCxnSpPr/>
            <p:nvPr/>
          </p:nvCxnSpPr>
          <p:spPr>
            <a:xfrm flipH="1">
              <a:off x="1853658" y="2830055"/>
              <a:ext cx="10174338" cy="5340"/>
            </a:xfrm>
            <a:prstGeom prst="line">
              <a:avLst/>
            </a:prstGeom>
            <a:ln>
              <a:solidFill>
                <a:srgbClr val="37A3C0"/>
              </a:solidFill>
            </a:ln>
          </p:spPr>
          <p:style>
            <a:lnRef idx="1">
              <a:schemeClr val="dk1"/>
            </a:lnRef>
            <a:fillRef idx="0">
              <a:schemeClr val="dk1"/>
            </a:fillRef>
            <a:effectRef idx="0">
              <a:schemeClr val="dk1"/>
            </a:effectRef>
            <a:fontRef idx="minor">
              <a:schemeClr val="tx1"/>
            </a:fontRef>
          </p:style>
        </p:cxnSp>
        <p:grpSp>
          <p:nvGrpSpPr>
            <p:cNvPr id="12" name="Group 11"/>
            <p:cNvGrpSpPr/>
            <p:nvPr/>
          </p:nvGrpSpPr>
          <p:grpSpPr>
            <a:xfrm>
              <a:off x="1161182" y="2502697"/>
              <a:ext cx="718352" cy="718352"/>
              <a:chOff x="1161182" y="2416519"/>
              <a:chExt cx="718352" cy="718352"/>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1182" y="2416519"/>
                <a:ext cx="718352" cy="718352"/>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8684" y="2545171"/>
                <a:ext cx="410654" cy="419522"/>
              </a:xfrm>
              <a:prstGeom prst="rect">
                <a:avLst/>
              </a:prstGeom>
            </p:spPr>
          </p:pic>
        </p:grpSp>
      </p:grpSp>
    </p:spTree>
    <p:extLst>
      <p:ext uri="{BB962C8B-B14F-4D97-AF65-F5344CB8AC3E}">
        <p14:creationId xmlns:p14="http://schemas.microsoft.com/office/powerpoint/2010/main" val="11264385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871" y="-2022838"/>
            <a:ext cx="13432367" cy="10074275"/>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04" y="3199953"/>
            <a:ext cx="4222967" cy="2717940"/>
          </a:xfrm>
          <a:prstGeom prst="rect">
            <a:avLst/>
          </a:prstGeom>
        </p:spPr>
      </p:pic>
      <p:grpSp>
        <p:nvGrpSpPr>
          <p:cNvPr id="6" name="Group 5"/>
          <p:cNvGrpSpPr/>
          <p:nvPr/>
        </p:nvGrpSpPr>
        <p:grpSpPr>
          <a:xfrm>
            <a:off x="702537" y="2089552"/>
            <a:ext cx="4209212" cy="3009667"/>
            <a:chOff x="1518506" y="1894172"/>
            <a:chExt cx="4209212" cy="3009667"/>
          </a:xfrm>
        </p:grpSpPr>
        <p:sp>
          <p:nvSpPr>
            <p:cNvPr id="24" name="Subtitle 2"/>
            <p:cNvSpPr txBox="1">
              <a:spLocks/>
            </p:cNvSpPr>
            <p:nvPr/>
          </p:nvSpPr>
          <p:spPr>
            <a:xfrm>
              <a:off x="2925131" y="1894172"/>
              <a:ext cx="1395962" cy="4498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latin typeface="Azo Sans" panose="020B0603030303020204" pitchFamily="34" charset="0"/>
                </a:rPr>
                <a:t>Challenge</a:t>
              </a:r>
            </a:p>
          </p:txBody>
        </p:sp>
        <p:grpSp>
          <p:nvGrpSpPr>
            <p:cNvPr id="4" name="Group 3"/>
            <p:cNvGrpSpPr/>
            <p:nvPr/>
          </p:nvGrpSpPr>
          <p:grpSpPr>
            <a:xfrm>
              <a:off x="1518506" y="2482115"/>
              <a:ext cx="4209212" cy="2421724"/>
              <a:chOff x="1518506" y="1947077"/>
              <a:chExt cx="4209212" cy="2421724"/>
            </a:xfrm>
          </p:grpSpPr>
          <p:sp>
            <p:nvSpPr>
              <p:cNvPr id="21" name="Rectangle 20"/>
              <p:cNvSpPr/>
              <p:nvPr/>
            </p:nvSpPr>
            <p:spPr>
              <a:xfrm>
                <a:off x="1518506" y="1947077"/>
                <a:ext cx="4209212" cy="2421724"/>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683938" y="2485460"/>
                <a:ext cx="3935812" cy="1323439"/>
              </a:xfrm>
              <a:prstGeom prst="rect">
                <a:avLst/>
              </a:prstGeom>
              <a:noFill/>
            </p:spPr>
            <p:txBody>
              <a:bodyPr wrap="square" rtlCol="0">
                <a:spAutoFit/>
              </a:bodyPr>
              <a:lstStyle/>
              <a:p>
                <a:r>
                  <a:rPr lang="en-US" sz="1600" dirty="0" smtClean="0">
                    <a:latin typeface="Azo Sans" panose="020B0603030303020204" pitchFamily="34" charset="0"/>
                  </a:rPr>
                  <a:t>In order to verify employees have received their annual flu shots, a </a:t>
                </a:r>
                <a:r>
                  <a:rPr lang="en-US" sz="1600" dirty="0">
                    <a:latin typeface="Azo Sans" panose="020B0603030303020204" pitchFamily="34" charset="0"/>
                  </a:rPr>
                  <a:t>nurse </a:t>
                </a:r>
                <a:r>
                  <a:rPr lang="en-US" sz="1600" dirty="0" smtClean="0">
                    <a:latin typeface="Azo Sans" panose="020B0603030303020204" pitchFamily="34" charset="0"/>
                  </a:rPr>
                  <a:t>evaluates </a:t>
                </a:r>
                <a:r>
                  <a:rPr lang="en-US" sz="1600" dirty="0">
                    <a:latin typeface="Azo Sans" panose="020B0603030303020204" pitchFamily="34" charset="0"/>
                  </a:rPr>
                  <a:t>paper </a:t>
                </a:r>
                <a:r>
                  <a:rPr lang="en-US" sz="1600" dirty="0" smtClean="0">
                    <a:latin typeface="Azo Sans" panose="020B0603030303020204" pitchFamily="34" charset="0"/>
                  </a:rPr>
                  <a:t>forms </a:t>
                </a:r>
                <a:r>
                  <a:rPr lang="en-US" sz="1600" dirty="0">
                    <a:latin typeface="Azo Sans" panose="020B0603030303020204" pitchFamily="34" charset="0"/>
                  </a:rPr>
                  <a:t>to verify details, then hand-keys the information into the </a:t>
                </a:r>
                <a:r>
                  <a:rPr lang="en-US" sz="1600" dirty="0" smtClean="0">
                    <a:latin typeface="Azo Sans" panose="020B0603030303020204" pitchFamily="34" charset="0"/>
                  </a:rPr>
                  <a:t>medical record.</a:t>
                </a:r>
                <a:endParaRPr lang="en-US" sz="1600" dirty="0">
                  <a:latin typeface="Azo Sans" panose="020B0603030303020204" pitchFamily="34" charset="0"/>
                </a:endParaRPr>
              </a:p>
            </p:txBody>
          </p:sp>
        </p:grpSp>
      </p:grpSp>
      <p:sp>
        <p:nvSpPr>
          <p:cNvPr id="25" name="Subtitle 2"/>
          <p:cNvSpPr txBox="1">
            <a:spLocks/>
          </p:cNvSpPr>
          <p:nvPr/>
        </p:nvSpPr>
        <p:spPr>
          <a:xfrm>
            <a:off x="7175720" y="2108684"/>
            <a:ext cx="1903031" cy="449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latin typeface="Azo Sans" panose="020B0603030303020204" pitchFamily="34" charset="0"/>
              </a:rPr>
              <a:t>RPA Solution</a:t>
            </a:r>
          </a:p>
        </p:txBody>
      </p:sp>
      <p:sp>
        <p:nvSpPr>
          <p:cNvPr id="23" name="Rectangle 22"/>
          <p:cNvSpPr/>
          <p:nvPr/>
        </p:nvSpPr>
        <p:spPr>
          <a:xfrm>
            <a:off x="5195973" y="2664241"/>
            <a:ext cx="6016054" cy="284853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5326125" y="2912053"/>
            <a:ext cx="5462037" cy="2893100"/>
          </a:xfrm>
          <a:prstGeom prst="rect">
            <a:avLst/>
          </a:prstGeom>
          <a:noFill/>
        </p:spPr>
        <p:txBody>
          <a:bodyPr wrap="square" rtlCol="0">
            <a:spAutoFit/>
          </a:bodyPr>
          <a:lstStyle/>
          <a:p>
            <a:pPr marL="342900" lvl="0" indent="-342900">
              <a:buFont typeface="+mj-lt"/>
              <a:buAutoNum type="arabicPeriod"/>
            </a:pPr>
            <a:r>
              <a:rPr lang="en-US" sz="1400" dirty="0" smtClean="0">
                <a:latin typeface="Azo Sans" panose="020B0603030303020204" pitchFamily="34" charset="0"/>
              </a:rPr>
              <a:t>The </a:t>
            </a:r>
            <a:r>
              <a:rPr lang="en-US" sz="1400" dirty="0">
                <a:latin typeface="Azo Sans" panose="020B0603030303020204" pitchFamily="34" charset="0"/>
              </a:rPr>
              <a:t>n</a:t>
            </a:r>
            <a:r>
              <a:rPr lang="en-US" sz="1400" dirty="0" smtClean="0">
                <a:latin typeface="Azo Sans" panose="020B0603030303020204" pitchFamily="34" charset="0"/>
              </a:rPr>
              <a:t>urse </a:t>
            </a:r>
            <a:r>
              <a:rPr lang="en-US" sz="1400" dirty="0">
                <a:latin typeface="Azo Sans" panose="020B0603030303020204" pitchFamily="34" charset="0"/>
              </a:rPr>
              <a:t>uses </a:t>
            </a:r>
            <a:r>
              <a:rPr lang="en-US" sz="1400" dirty="0" err="1" smtClean="0">
                <a:latin typeface="Azo Sans" panose="020B0603030303020204" pitchFamily="34" charset="0"/>
              </a:rPr>
              <a:t>PaperVision</a:t>
            </a:r>
            <a:r>
              <a:rPr lang="en-US" sz="1400" dirty="0" smtClean="0">
                <a:latin typeface="Azo Sans" panose="020B0603030303020204" pitchFamily="34" charset="0"/>
              </a:rPr>
              <a:t>® </a:t>
            </a:r>
            <a:r>
              <a:rPr lang="en-US" sz="1400" dirty="0">
                <a:latin typeface="Azo Sans" panose="020B0603030303020204" pitchFamily="34" charset="0"/>
              </a:rPr>
              <a:t>Capture to scan paper </a:t>
            </a:r>
            <a:r>
              <a:rPr lang="en-US" sz="1400" dirty="0" smtClean="0">
                <a:latin typeface="Azo Sans" panose="020B0603030303020204" pitchFamily="34" charset="0"/>
              </a:rPr>
              <a:t>forms.</a:t>
            </a:r>
            <a:endParaRPr lang="en-US" sz="1400" dirty="0">
              <a:latin typeface="Azo Sans" panose="020B0603030303020204" pitchFamily="34" charset="0"/>
            </a:endParaRPr>
          </a:p>
          <a:p>
            <a:pPr marL="342900" lvl="0" indent="-342900">
              <a:buFont typeface="+mj-lt"/>
              <a:buAutoNum type="arabicPeriod"/>
            </a:pPr>
            <a:r>
              <a:rPr lang="en-US" sz="1400" dirty="0" err="1" smtClean="0">
                <a:latin typeface="Azo Sans" panose="020B0603030303020204" pitchFamily="34" charset="0"/>
              </a:rPr>
              <a:t>PaperVision</a:t>
            </a:r>
            <a:r>
              <a:rPr lang="en-US" sz="1400" dirty="0" smtClean="0">
                <a:latin typeface="Azo Sans" panose="020B0603030303020204" pitchFamily="34" charset="0"/>
              </a:rPr>
              <a:t>® </a:t>
            </a:r>
            <a:r>
              <a:rPr lang="en-US" sz="1400" dirty="0">
                <a:latin typeface="Azo Sans" panose="020B0603030303020204" pitchFamily="34" charset="0"/>
              </a:rPr>
              <a:t>Forms Magic™ </a:t>
            </a:r>
            <a:r>
              <a:rPr lang="en-US" sz="1400" dirty="0" smtClean="0">
                <a:latin typeface="Azo Sans" panose="020B0603030303020204" pitchFamily="34" charset="0"/>
              </a:rPr>
              <a:t>classifies </a:t>
            </a:r>
            <a:r>
              <a:rPr lang="en-US" sz="1400" dirty="0">
                <a:latin typeface="Azo Sans" panose="020B0603030303020204" pitchFamily="34" charset="0"/>
              </a:rPr>
              <a:t>records and </a:t>
            </a:r>
            <a:r>
              <a:rPr lang="en-US" sz="1400" dirty="0" smtClean="0">
                <a:latin typeface="Azo Sans" panose="020B0603030303020204" pitchFamily="34" charset="0"/>
              </a:rPr>
              <a:t>collects </a:t>
            </a:r>
            <a:r>
              <a:rPr lang="en-US" sz="1400" dirty="0">
                <a:latin typeface="Azo Sans" panose="020B0603030303020204" pitchFamily="34" charset="0"/>
              </a:rPr>
              <a:t>the data from each vaccine </a:t>
            </a:r>
            <a:r>
              <a:rPr lang="en-US" sz="1400" dirty="0" smtClean="0">
                <a:latin typeface="Azo Sans" panose="020B0603030303020204" pitchFamily="34" charset="0"/>
              </a:rPr>
              <a:t>form.</a:t>
            </a:r>
            <a:endParaRPr lang="en-US" sz="1400" dirty="0">
              <a:latin typeface="Azo Sans" panose="020B0603030303020204" pitchFamily="34" charset="0"/>
            </a:endParaRPr>
          </a:p>
          <a:p>
            <a:pPr marL="342900" lvl="0" indent="-342900">
              <a:buFont typeface="+mj-lt"/>
              <a:buAutoNum type="arabicPeriod"/>
            </a:pPr>
            <a:r>
              <a:rPr lang="en-US" sz="1400" dirty="0" smtClean="0">
                <a:latin typeface="Azo Sans" panose="020B0603030303020204" pitchFamily="34" charset="0"/>
              </a:rPr>
              <a:t>Data </a:t>
            </a:r>
            <a:r>
              <a:rPr lang="en-US" sz="1400" dirty="0">
                <a:latin typeface="Azo Sans" panose="020B0603030303020204" pitchFamily="34" charset="0"/>
              </a:rPr>
              <a:t>is sorted and stored in their Enterprise Content Management (ECM) </a:t>
            </a:r>
            <a:r>
              <a:rPr lang="en-US" sz="1400" dirty="0" smtClean="0">
                <a:latin typeface="Azo Sans" panose="020B0603030303020204" pitchFamily="34" charset="0"/>
              </a:rPr>
              <a:t>system.</a:t>
            </a:r>
            <a:endParaRPr lang="en-US" sz="1400" dirty="0">
              <a:latin typeface="Azo Sans" panose="020B0603030303020204" pitchFamily="34" charset="0"/>
            </a:endParaRPr>
          </a:p>
          <a:p>
            <a:pPr marL="342900" lvl="0" indent="-342900">
              <a:buFont typeface="+mj-lt"/>
              <a:buAutoNum type="arabicPeriod"/>
            </a:pPr>
            <a:r>
              <a:rPr lang="en-US" sz="1400" dirty="0" smtClean="0">
                <a:latin typeface="Azo Sans" panose="020B0603030303020204" pitchFamily="34" charset="0"/>
              </a:rPr>
              <a:t>The nurse </a:t>
            </a:r>
            <a:r>
              <a:rPr lang="en-US" sz="1400" dirty="0">
                <a:latin typeface="Azo Sans" panose="020B0603030303020204" pitchFamily="34" charset="0"/>
              </a:rPr>
              <a:t>logs in and validates the vaccine information with the click of a </a:t>
            </a:r>
            <a:r>
              <a:rPr lang="en-US" sz="1400" dirty="0" smtClean="0">
                <a:latin typeface="Azo Sans" panose="020B0603030303020204" pitchFamily="34" charset="0"/>
              </a:rPr>
              <a:t>button.</a:t>
            </a:r>
            <a:endParaRPr lang="en-US" sz="1400" dirty="0">
              <a:latin typeface="Azo Sans" panose="020B0603030303020204" pitchFamily="34" charset="0"/>
            </a:endParaRPr>
          </a:p>
          <a:p>
            <a:pPr marL="342900" lvl="0" indent="-342900">
              <a:buFont typeface="+mj-lt"/>
              <a:buAutoNum type="arabicPeriod"/>
            </a:pPr>
            <a:r>
              <a:rPr lang="en-US" sz="1400" dirty="0" smtClean="0">
                <a:latin typeface="Azo Sans" panose="020B0603030303020204" pitchFamily="34" charset="0"/>
              </a:rPr>
              <a:t>Validated </a:t>
            </a:r>
            <a:r>
              <a:rPr lang="en-US" sz="1400" dirty="0">
                <a:latin typeface="Azo Sans" panose="020B0603030303020204" pitchFamily="34" charset="0"/>
              </a:rPr>
              <a:t>data is sent to </a:t>
            </a:r>
            <a:r>
              <a:rPr lang="en-US" sz="1400" dirty="0" err="1" smtClean="0">
                <a:latin typeface="Azo Sans" panose="020B0603030303020204" pitchFamily="34" charset="0"/>
              </a:rPr>
              <a:t>PaperVision</a:t>
            </a:r>
            <a:r>
              <a:rPr lang="en-US" sz="1400" dirty="0" smtClean="0">
                <a:latin typeface="Azo Sans" panose="020B0603030303020204" pitchFamily="34" charset="0"/>
              </a:rPr>
              <a:t>® </a:t>
            </a:r>
            <a:r>
              <a:rPr lang="en-US" sz="1400" dirty="0">
                <a:latin typeface="Azo Sans" panose="020B0603030303020204" pitchFamily="34" charset="0"/>
              </a:rPr>
              <a:t>Automation </a:t>
            </a:r>
            <a:r>
              <a:rPr lang="en-US" sz="1400" dirty="0" smtClean="0">
                <a:latin typeface="Azo Sans" panose="020B0603030303020204" pitchFamily="34" charset="0"/>
              </a:rPr>
              <a:t>Manager.</a:t>
            </a:r>
            <a:endParaRPr lang="en-US" sz="1400" dirty="0">
              <a:latin typeface="Azo Sans" panose="020B0603030303020204" pitchFamily="34" charset="0"/>
            </a:endParaRPr>
          </a:p>
          <a:p>
            <a:pPr marL="342900" lvl="0" indent="-342900">
              <a:buFont typeface="+mj-lt"/>
              <a:buAutoNum type="arabicPeriod"/>
            </a:pPr>
            <a:r>
              <a:rPr lang="en-US" sz="1400" dirty="0" smtClean="0">
                <a:latin typeface="Azo Sans" panose="020B0603030303020204" pitchFamily="34" charset="0"/>
              </a:rPr>
              <a:t>PAM </a:t>
            </a:r>
            <a:r>
              <a:rPr lang="en-US" sz="1400" dirty="0">
                <a:latin typeface="Azo Sans" panose="020B0603030303020204" pitchFamily="34" charset="0"/>
              </a:rPr>
              <a:t>automatically identifies validated vaccine data and reproduces the data entry into their medical record system in </a:t>
            </a:r>
            <a:r>
              <a:rPr lang="en-US" sz="1400" dirty="0" smtClean="0">
                <a:latin typeface="Azo Sans" panose="020B0603030303020204" pitchFamily="34" charset="0"/>
              </a:rPr>
              <a:t>minutes.</a:t>
            </a:r>
            <a:endParaRPr lang="en-US" sz="1400" dirty="0">
              <a:latin typeface="Azo Sans" panose="020B0603030303020204" pitchFamily="34" charset="0"/>
            </a:endParaRPr>
          </a:p>
          <a:p>
            <a:endParaRPr lang="en-US" sz="1400" dirty="0" smtClean="0">
              <a:latin typeface="Azo Sans" panose="020B0603030303020204" pitchFamily="34" charset="0"/>
            </a:endParaRPr>
          </a:p>
          <a:p>
            <a:endParaRPr lang="en-US" sz="1400" dirty="0"/>
          </a:p>
        </p:txBody>
      </p:sp>
      <p:grpSp>
        <p:nvGrpSpPr>
          <p:cNvPr id="10" name="Group 9"/>
          <p:cNvGrpSpPr/>
          <p:nvPr/>
        </p:nvGrpSpPr>
        <p:grpSpPr>
          <a:xfrm>
            <a:off x="550695" y="504391"/>
            <a:ext cx="11189548" cy="1291201"/>
            <a:chOff x="1518506" y="237905"/>
            <a:chExt cx="11189548" cy="1291201"/>
          </a:xfrm>
        </p:grpSpPr>
        <p:sp>
          <p:nvSpPr>
            <p:cNvPr id="20" name="Subtitle 2"/>
            <p:cNvSpPr txBox="1">
              <a:spLocks/>
            </p:cNvSpPr>
            <p:nvPr/>
          </p:nvSpPr>
          <p:spPr>
            <a:xfrm>
              <a:off x="1567024" y="1079243"/>
              <a:ext cx="11141030" cy="4498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latin typeface="Azo Sans" panose="020B0603030303020204" pitchFamily="34" charset="0"/>
                </a:rPr>
                <a:t>Usage Scenario #2- </a:t>
              </a:r>
              <a:r>
                <a:rPr lang="en-US" sz="2000" dirty="0" smtClean="0">
                  <a:latin typeface="Azo Sans" panose="020B0603030303020204" pitchFamily="34" charset="0"/>
                </a:rPr>
                <a:t>Relieving </a:t>
              </a:r>
              <a:r>
                <a:rPr lang="en-US" sz="2000" dirty="0">
                  <a:latin typeface="Azo Sans" panose="020B0603030303020204" pitchFamily="34" charset="0"/>
                </a:rPr>
                <a:t>Employees from Mundane Data Entry</a:t>
              </a:r>
              <a:endParaRPr lang="en-US" sz="2000" dirty="0" smtClean="0">
                <a:latin typeface="Azo Sans" panose="020B0603030303020204" pitchFamily="34" charset="0"/>
              </a:endParaRPr>
            </a:p>
          </p:txBody>
        </p:sp>
        <p:sp>
          <p:nvSpPr>
            <p:cNvPr id="42" name="Title 1"/>
            <p:cNvSpPr txBox="1">
              <a:spLocks/>
            </p:cNvSpPr>
            <p:nvPr/>
          </p:nvSpPr>
          <p:spPr>
            <a:xfrm>
              <a:off x="1518506" y="237905"/>
              <a:ext cx="9144000"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smtClean="0">
                  <a:latin typeface="Azo Sans Black" panose="020B0A03030303020204" pitchFamily="34" charset="0"/>
                </a:rPr>
                <a:t>PaperVision</a:t>
              </a:r>
              <a:r>
                <a:rPr lang="en-US" sz="3600" dirty="0" smtClean="0">
                  <a:latin typeface="Azo Sans Black" panose="020B0A03030303020204" pitchFamily="34" charset="0"/>
                </a:rPr>
                <a:t>® Automation Manager</a:t>
              </a:r>
              <a:endParaRPr lang="en-US" sz="3600" dirty="0">
                <a:latin typeface="Azo Sans Black" panose="020B0A03030303020204" pitchFamily="34" charset="0"/>
              </a:endParaRP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808" y="6437402"/>
            <a:ext cx="13327508" cy="432535"/>
          </a:xfrm>
          <a:prstGeom prst="rect">
            <a:avLst/>
          </a:prstGeom>
        </p:spPr>
      </p:pic>
      <p:grpSp>
        <p:nvGrpSpPr>
          <p:cNvPr id="13" name="Group 12"/>
          <p:cNvGrpSpPr/>
          <p:nvPr/>
        </p:nvGrpSpPr>
        <p:grpSpPr>
          <a:xfrm>
            <a:off x="345213" y="2247437"/>
            <a:ext cx="10833728" cy="718352"/>
            <a:chOff x="1161182" y="2416519"/>
            <a:chExt cx="10833728" cy="718352"/>
          </a:xfrm>
        </p:grpSpPr>
        <p:cxnSp>
          <p:nvCxnSpPr>
            <p:cNvPr id="11" name="Straight Connector 10"/>
            <p:cNvCxnSpPr/>
            <p:nvPr/>
          </p:nvCxnSpPr>
          <p:spPr>
            <a:xfrm flipH="1">
              <a:off x="1879534" y="2800516"/>
              <a:ext cx="10115376" cy="17918"/>
            </a:xfrm>
            <a:prstGeom prst="line">
              <a:avLst/>
            </a:prstGeom>
            <a:ln>
              <a:solidFill>
                <a:srgbClr val="37A3C0"/>
              </a:solidFill>
            </a:ln>
          </p:spPr>
          <p:style>
            <a:lnRef idx="1">
              <a:schemeClr val="dk1"/>
            </a:lnRef>
            <a:fillRef idx="0">
              <a:schemeClr val="dk1"/>
            </a:fillRef>
            <a:effectRef idx="0">
              <a:schemeClr val="dk1"/>
            </a:effectRef>
            <a:fontRef idx="minor">
              <a:schemeClr val="tx1"/>
            </a:fontRef>
          </p:style>
        </p:cxnSp>
        <p:grpSp>
          <p:nvGrpSpPr>
            <p:cNvPr id="12" name="Group 11"/>
            <p:cNvGrpSpPr/>
            <p:nvPr/>
          </p:nvGrpSpPr>
          <p:grpSpPr>
            <a:xfrm>
              <a:off x="1161182" y="2416519"/>
              <a:ext cx="718352" cy="718352"/>
              <a:chOff x="1161182" y="2416519"/>
              <a:chExt cx="718352" cy="718352"/>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1182" y="2416519"/>
                <a:ext cx="718352" cy="718352"/>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2804" y="2516705"/>
                <a:ext cx="415666" cy="503712"/>
              </a:xfrm>
              <a:prstGeom prst="rect">
                <a:avLst/>
              </a:prstGeom>
            </p:spPr>
          </p:pic>
        </p:grpSp>
      </p:grpSp>
    </p:spTree>
    <p:extLst>
      <p:ext uri="{BB962C8B-B14F-4D97-AF65-F5344CB8AC3E}">
        <p14:creationId xmlns:p14="http://schemas.microsoft.com/office/powerpoint/2010/main" val="3356563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1102046" y="1112405"/>
            <a:ext cx="10812508" cy="1194419"/>
          </a:xfrm>
        </p:spPr>
        <p:txBody>
          <a:bodyPr>
            <a:normAutofit/>
          </a:bodyPr>
          <a:lstStyle/>
          <a:p>
            <a:r>
              <a:rPr lang="en-US" sz="2400" b="1" dirty="0" smtClean="0">
                <a:latin typeface="Azo Sans" panose="020B0603030303020204" pitchFamily="34" charset="0"/>
              </a:rPr>
              <a:t>Visit</a:t>
            </a:r>
            <a:r>
              <a:rPr lang="en-US" sz="2800" b="1" dirty="0" smtClean="0">
                <a:latin typeface="Azo Sans" panose="020B0603030303020204" pitchFamily="34" charset="0"/>
              </a:rPr>
              <a:t> </a:t>
            </a:r>
            <a:r>
              <a:rPr lang="en-US" sz="2200" b="1" dirty="0" smtClean="0">
                <a:latin typeface="Azo Sans" panose="020B0603030303020204" pitchFamily="34" charset="0"/>
                <a:hlinkClick r:id="rId2"/>
              </a:rPr>
              <a:t>www.digitechsystems.com/products/process-automation-tools</a:t>
            </a:r>
            <a:r>
              <a:rPr lang="en-US" sz="2200" b="1" dirty="0" smtClean="0">
                <a:latin typeface="Azo Sans" panose="020B0603030303020204" pitchFamily="34" charset="0"/>
              </a:rPr>
              <a:t> </a:t>
            </a:r>
            <a:br>
              <a:rPr lang="en-US" sz="2200" b="1" dirty="0" smtClean="0">
                <a:latin typeface="Azo Sans" panose="020B0603030303020204" pitchFamily="34" charset="0"/>
              </a:rPr>
            </a:br>
            <a:r>
              <a:rPr lang="en-US" sz="2400" b="1" dirty="0" smtClean="0">
                <a:latin typeface="Azo Sans" panose="020B0603030303020204" pitchFamily="34" charset="0"/>
              </a:rPr>
              <a:t>to learn how RPA can improve your business processes.</a:t>
            </a:r>
            <a:endParaRPr lang="en-US" sz="2400" b="1" dirty="0">
              <a:latin typeface="Azo Sans" panose="020B0603030303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87566"/>
            <a:ext cx="14419994" cy="3796261"/>
          </a:xfrm>
          <a:prstGeom prst="rect">
            <a:avLst/>
          </a:prstGeom>
        </p:spPr>
      </p:pic>
    </p:spTree>
    <p:extLst>
      <p:ext uri="{BB962C8B-B14F-4D97-AF65-F5344CB8AC3E}">
        <p14:creationId xmlns:p14="http://schemas.microsoft.com/office/powerpoint/2010/main" val="15839788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btitle 2"/>
          <p:cNvSpPr txBox="1">
            <a:spLocks/>
          </p:cNvSpPr>
          <p:nvPr/>
        </p:nvSpPr>
        <p:spPr>
          <a:xfrm>
            <a:off x="3962400" y="2209801"/>
            <a:ext cx="7675644" cy="135890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smtClean="0">
                <a:latin typeface="Azo Sans Medium" panose="020B0703030303020204" pitchFamily="34" charset="0"/>
              </a:rPr>
              <a:t>Is your business using</a:t>
            </a:r>
          </a:p>
          <a:p>
            <a:pPr marL="0" indent="0">
              <a:buNone/>
            </a:pPr>
            <a:r>
              <a:rPr lang="en-US" sz="3200" dirty="0" smtClean="0">
                <a:latin typeface="Azo Sans Medium" panose="020B0703030303020204" pitchFamily="34" charset="0"/>
              </a:rPr>
              <a:t>Robotic Process Automation (RPA) tools?</a:t>
            </a:r>
          </a:p>
        </p:txBody>
      </p:sp>
      <p:pic>
        <p:nvPicPr>
          <p:cNvPr id="2" name="Picture 1"/>
          <p:cNvPicPr>
            <a:picLocks noChangeAspect="1"/>
          </p:cNvPicPr>
          <p:nvPr/>
        </p:nvPicPr>
        <p:blipFill rotWithShape="1">
          <a:blip r:embed="rId2"/>
          <a:srcRect l="22487" t="1587" r="54335" b="17394"/>
          <a:stretch/>
        </p:blipFill>
        <p:spPr>
          <a:xfrm>
            <a:off x="0" y="-1"/>
            <a:ext cx="3962400" cy="6909801"/>
          </a:xfrm>
          <a:prstGeom prst="rect">
            <a:avLst/>
          </a:prstGeom>
        </p:spPr>
      </p:pic>
      <p:sp>
        <p:nvSpPr>
          <p:cNvPr id="19" name="Subtitle 2"/>
          <p:cNvSpPr txBox="1">
            <a:spLocks/>
          </p:cNvSpPr>
          <p:nvPr/>
        </p:nvSpPr>
        <p:spPr>
          <a:xfrm>
            <a:off x="3962400" y="3454899"/>
            <a:ext cx="7186731" cy="18657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Azo Sans" panose="020B0603030303020204" pitchFamily="34" charset="0"/>
              </a:rPr>
              <a:t>Automate any on-screen task performed by humans, saving your business time and money! </a:t>
            </a:r>
            <a:endParaRPr lang="en-US" sz="2000" dirty="0" smtClean="0">
              <a:latin typeface="Azo Sans" panose="020B0603030303020204" pitchFamily="34" charset="0"/>
            </a:endParaRPr>
          </a:p>
          <a:p>
            <a:pPr marL="0" indent="0">
              <a:buNone/>
            </a:pPr>
            <a:r>
              <a:rPr lang="en-US" sz="2000" dirty="0" smtClean="0">
                <a:latin typeface="Azo Sans" panose="020B0603030303020204" pitchFamily="34" charset="0"/>
              </a:rPr>
              <a:t>RPA </a:t>
            </a:r>
            <a:r>
              <a:rPr lang="en-US" sz="2000" dirty="0">
                <a:latin typeface="Azo Sans" panose="020B0603030303020204" pitchFamily="34" charset="0"/>
              </a:rPr>
              <a:t>automates rules-based processes with structured data to enable sharing of information between applications. </a:t>
            </a:r>
            <a:endParaRPr lang="en-US" sz="2000" dirty="0" smtClean="0">
              <a:latin typeface="Azo Sans" panose="020B0603030303020204" pitchFamily="34" charset="0"/>
            </a:endParaRPr>
          </a:p>
        </p:txBody>
      </p:sp>
    </p:spTree>
    <p:extLst>
      <p:ext uri="{BB962C8B-B14F-4D97-AF65-F5344CB8AC3E}">
        <p14:creationId xmlns:p14="http://schemas.microsoft.com/office/powerpoint/2010/main" val="25934965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btitle 2"/>
          <p:cNvSpPr txBox="1">
            <a:spLocks/>
          </p:cNvSpPr>
          <p:nvPr/>
        </p:nvSpPr>
        <p:spPr>
          <a:xfrm>
            <a:off x="4148926" y="1557155"/>
            <a:ext cx="7522374" cy="13589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smtClean="0">
                <a:latin typeface="Azo Sans Medium" panose="020B0703030303020204" pitchFamily="34" charset="0"/>
              </a:rPr>
              <a:t>“RPA tools are 65% less expensive than full-time employees” </a:t>
            </a:r>
            <a:r>
              <a:rPr lang="en-US" sz="1400" dirty="0" smtClean="0">
                <a:latin typeface="Azo Sans Medium" panose="020B0703030303020204" pitchFamily="34" charset="0"/>
              </a:rPr>
              <a:t>–Grandview Research, 2018</a:t>
            </a:r>
          </a:p>
        </p:txBody>
      </p:sp>
      <p:sp>
        <p:nvSpPr>
          <p:cNvPr id="19" name="Subtitle 2"/>
          <p:cNvSpPr txBox="1">
            <a:spLocks/>
          </p:cNvSpPr>
          <p:nvPr/>
        </p:nvSpPr>
        <p:spPr>
          <a:xfrm>
            <a:off x="4148926" y="2916055"/>
            <a:ext cx="6480974" cy="30928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smtClean="0">
                <a:latin typeface="Azo Sans" panose="020B0603030303020204" pitchFamily="34" charset="0"/>
              </a:rPr>
              <a:t>How much time and money would your business save if all of your employee’s mundane routines were completed in minutes by bots?</a:t>
            </a:r>
          </a:p>
          <a:p>
            <a:pPr marL="0" indent="0">
              <a:buNone/>
            </a:pPr>
            <a:endParaRPr lang="en-US" sz="2000" dirty="0">
              <a:latin typeface="Azo Sans" panose="020B0603030303020204" pitchFamily="34" charset="0"/>
            </a:endParaRPr>
          </a:p>
          <a:p>
            <a:pPr marL="0" indent="0">
              <a:buNone/>
            </a:pPr>
            <a:r>
              <a:rPr lang="en-US" sz="2000" dirty="0" smtClean="0">
                <a:latin typeface="Azo Sans" panose="020B0603030303020204" pitchFamily="34" charset="0"/>
              </a:rPr>
              <a:t>Learn how our Robotic Process Automation (RPA) solutions, </a:t>
            </a:r>
            <a:r>
              <a:rPr lang="en-US" sz="2000" b="1" dirty="0" err="1" smtClean="0">
                <a:latin typeface="Azo Sans" panose="020B0603030303020204" pitchFamily="34" charset="0"/>
              </a:rPr>
              <a:t>PaperVision</a:t>
            </a:r>
            <a:r>
              <a:rPr lang="en-US" sz="2000" b="1" dirty="0" smtClean="0">
                <a:latin typeface="Azo Sans" panose="020B0603030303020204" pitchFamily="34" charset="0"/>
              </a:rPr>
              <a:t>® Integration Manager </a:t>
            </a:r>
            <a:r>
              <a:rPr lang="en-US" sz="2000" dirty="0" smtClean="0">
                <a:latin typeface="Azo Sans" panose="020B0603030303020204" pitchFamily="34" charset="0"/>
              </a:rPr>
              <a:t>and </a:t>
            </a:r>
            <a:r>
              <a:rPr lang="en-US" sz="2000" b="1" dirty="0" err="1" smtClean="0">
                <a:latin typeface="Azo Sans" panose="020B0603030303020204" pitchFamily="34" charset="0"/>
              </a:rPr>
              <a:t>PaperVision</a:t>
            </a:r>
            <a:r>
              <a:rPr lang="en-US" sz="2000" b="1" dirty="0" smtClean="0">
                <a:latin typeface="Azo Sans" panose="020B0603030303020204" pitchFamily="34" charset="0"/>
              </a:rPr>
              <a:t>® Automation Manager </a:t>
            </a:r>
            <a:r>
              <a:rPr lang="en-US" sz="2000" dirty="0" smtClean="0">
                <a:latin typeface="Azo Sans" panose="020B0603030303020204" pitchFamily="34" charset="0"/>
              </a:rPr>
              <a:t>can simplify any business process.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4338" r="23898"/>
          <a:stretch/>
        </p:blipFill>
        <p:spPr>
          <a:xfrm>
            <a:off x="-943429" y="0"/>
            <a:ext cx="4296229" cy="6858000"/>
          </a:xfrm>
          <a:prstGeom prst="rect">
            <a:avLst/>
          </a:prstGeom>
        </p:spPr>
      </p:pic>
    </p:spTree>
    <p:extLst>
      <p:ext uri="{BB962C8B-B14F-4D97-AF65-F5344CB8AC3E}">
        <p14:creationId xmlns:p14="http://schemas.microsoft.com/office/powerpoint/2010/main" val="2776703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428875"/>
            <a:ext cx="13432367" cy="10074275"/>
          </a:xfrm>
          <a:prstGeom prst="rect">
            <a:avLst/>
          </a:prstGeom>
        </p:spPr>
      </p:pic>
      <p:sp>
        <p:nvSpPr>
          <p:cNvPr id="3" name="Content Placeholder 2"/>
          <p:cNvSpPr>
            <a:spLocks noGrp="1"/>
          </p:cNvSpPr>
          <p:nvPr>
            <p:ph idx="1"/>
          </p:nvPr>
        </p:nvSpPr>
        <p:spPr>
          <a:xfrm>
            <a:off x="1917700" y="3535361"/>
            <a:ext cx="8222344" cy="2277609"/>
          </a:xfrm>
        </p:spPr>
        <p:txBody>
          <a:bodyPr>
            <a:noAutofit/>
          </a:bodyPr>
          <a:lstStyle/>
          <a:p>
            <a:pPr marL="0" indent="0">
              <a:buNone/>
            </a:pPr>
            <a:r>
              <a:rPr lang="en-US" sz="2400" dirty="0">
                <a:latin typeface="Azo Sans" panose="020B0603030303020204" pitchFamily="34" charset="0"/>
              </a:rPr>
              <a:t>M</a:t>
            </a:r>
            <a:r>
              <a:rPr lang="en-US" sz="2400" dirty="0" smtClean="0">
                <a:latin typeface="Azo Sans" panose="020B0603030303020204" pitchFamily="34" charset="0"/>
              </a:rPr>
              <a:t>ake </a:t>
            </a:r>
            <a:r>
              <a:rPr lang="en-US" sz="2400" dirty="0">
                <a:latin typeface="Azo Sans" panose="020B0603030303020204" pitchFamily="34" charset="0"/>
              </a:rPr>
              <a:t>it point-and-click easy to “image enable” any line-of-business </a:t>
            </a:r>
            <a:r>
              <a:rPr lang="en-US" sz="2400" dirty="0" smtClean="0">
                <a:latin typeface="Azo Sans" panose="020B0603030303020204" pitchFamily="34" charset="0"/>
              </a:rPr>
              <a:t>application. You </a:t>
            </a:r>
            <a:r>
              <a:rPr lang="en-US" sz="2400" dirty="0">
                <a:latin typeface="Azo Sans" panose="020B0603030303020204" pitchFamily="34" charset="0"/>
              </a:rPr>
              <a:t>can pull a copy of a scanned invoice to compare to the transaction record in your accounting application using hotkeys or the clipboard. </a:t>
            </a:r>
            <a:endParaRPr lang="en-US" sz="2400" dirty="0" smtClean="0">
              <a:latin typeface="Azo Sans" panose="020B0603030303020204" pitchFamily="34" charset="0"/>
            </a:endParaRPr>
          </a:p>
          <a:p>
            <a:pPr marL="0" indent="0">
              <a:buNone/>
            </a:pPr>
            <a:r>
              <a:rPr lang="en-US" sz="2400" dirty="0" smtClean="0">
                <a:latin typeface="Azo Sans" panose="020B0603030303020204" pitchFamily="34" charset="0"/>
              </a:rPr>
              <a:t>Simple </a:t>
            </a:r>
            <a:r>
              <a:rPr lang="en-US" sz="2400" dirty="0">
                <a:latin typeface="Azo Sans" panose="020B0603030303020204" pitchFamily="34" charset="0"/>
              </a:rPr>
              <a:t>integration is included with your </a:t>
            </a:r>
            <a:r>
              <a:rPr lang="en-US" sz="2400" b="1" dirty="0" err="1">
                <a:latin typeface="Azo Sans" panose="020B0603030303020204" pitchFamily="34" charset="0"/>
              </a:rPr>
              <a:t>ImageSilo</a:t>
            </a:r>
            <a:r>
              <a:rPr lang="en-US" sz="2400" b="1" dirty="0">
                <a:latin typeface="Azo Sans" panose="020B0603030303020204" pitchFamily="34" charset="0"/>
              </a:rPr>
              <a:t>®</a:t>
            </a:r>
            <a:r>
              <a:rPr lang="en-US" sz="2400" dirty="0">
                <a:latin typeface="Azo Sans" panose="020B0603030303020204" pitchFamily="34" charset="0"/>
              </a:rPr>
              <a:t> or </a:t>
            </a:r>
            <a:r>
              <a:rPr lang="en-US" sz="2400" b="1" dirty="0" err="1">
                <a:latin typeface="Azo Sans" panose="020B0603030303020204" pitchFamily="34" charset="0"/>
              </a:rPr>
              <a:t>PaperVision</a:t>
            </a:r>
            <a:r>
              <a:rPr lang="en-US" sz="2400" b="1" dirty="0">
                <a:latin typeface="Azo Sans" panose="020B0603030303020204" pitchFamily="34" charset="0"/>
              </a:rPr>
              <a:t>® Enterprise </a:t>
            </a:r>
            <a:r>
              <a:rPr lang="en-US" sz="2400" dirty="0">
                <a:latin typeface="Azo Sans" panose="020B0603030303020204" pitchFamily="34" charset="0"/>
              </a:rPr>
              <a:t>licenses at no additional cost.</a:t>
            </a:r>
          </a:p>
        </p:txBody>
      </p:sp>
      <p:sp>
        <p:nvSpPr>
          <p:cNvPr id="4" name="Rectangle 3"/>
          <p:cNvSpPr/>
          <p:nvPr/>
        </p:nvSpPr>
        <p:spPr>
          <a:xfrm>
            <a:off x="1816100" y="2209800"/>
            <a:ext cx="4940300" cy="10033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 name="Straight Connector 5"/>
          <p:cNvCxnSpPr/>
          <p:nvPr/>
        </p:nvCxnSpPr>
        <p:spPr>
          <a:xfrm flipH="1">
            <a:off x="-1054100" y="2711450"/>
            <a:ext cx="28702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006600" y="2074068"/>
            <a:ext cx="4749800" cy="1325563"/>
          </a:xfrm>
        </p:spPr>
        <p:txBody>
          <a:bodyPr>
            <a:normAutofit/>
          </a:bodyPr>
          <a:lstStyle/>
          <a:p>
            <a:r>
              <a:rPr lang="en-US" sz="2800" dirty="0" err="1" smtClean="0">
                <a:latin typeface="Azo Sans Medium" panose="020B0703030303020204" pitchFamily="34" charset="0"/>
              </a:rPr>
              <a:t>PaperVision</a:t>
            </a:r>
            <a:r>
              <a:rPr lang="en-US" sz="2800" dirty="0" smtClean="0">
                <a:latin typeface="Azo Sans Medium" panose="020B0703030303020204" pitchFamily="34" charset="0"/>
              </a:rPr>
              <a:t>® Integration Definitions</a:t>
            </a:r>
            <a:endParaRPr lang="en-US" sz="2800" dirty="0">
              <a:latin typeface="Azo Sans Medium" panose="020B0703030303020204" pitchFamily="34" charset="0"/>
            </a:endParaRPr>
          </a:p>
        </p:txBody>
      </p:sp>
      <p:sp>
        <p:nvSpPr>
          <p:cNvPr id="8" name="Oval 7"/>
          <p:cNvSpPr/>
          <p:nvPr/>
        </p:nvSpPr>
        <p:spPr>
          <a:xfrm>
            <a:off x="8775700" y="-2813050"/>
            <a:ext cx="6388100" cy="6388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684"/>
          <a:stretch/>
        </p:blipFill>
        <p:spPr>
          <a:xfrm>
            <a:off x="8752114" y="-3048000"/>
            <a:ext cx="6915840" cy="6858000"/>
          </a:xfrm>
          <a:prstGeom prst="ellipse">
            <a:avLst/>
          </a:prstGeom>
        </p:spPr>
      </p:pic>
    </p:spTree>
    <p:extLst>
      <p:ext uri="{BB962C8B-B14F-4D97-AF65-F5344CB8AC3E}">
        <p14:creationId xmlns:p14="http://schemas.microsoft.com/office/powerpoint/2010/main" val="18248762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427" y="-1558018"/>
            <a:ext cx="13432367" cy="10074275"/>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04" y="3199953"/>
            <a:ext cx="4222967" cy="2717940"/>
          </a:xfrm>
          <a:prstGeom prst="rect">
            <a:avLst/>
          </a:prstGeom>
        </p:spPr>
      </p:pic>
      <p:sp>
        <p:nvSpPr>
          <p:cNvPr id="24" name="Subtitle 2"/>
          <p:cNvSpPr txBox="1">
            <a:spLocks/>
          </p:cNvSpPr>
          <p:nvPr/>
        </p:nvSpPr>
        <p:spPr>
          <a:xfrm>
            <a:off x="2589851" y="2358038"/>
            <a:ext cx="1395962" cy="4498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smtClean="0">
                <a:latin typeface="Azo Sans" panose="020B0603030303020204" pitchFamily="34" charset="0"/>
              </a:rPr>
              <a:t>Challenge</a:t>
            </a:r>
          </a:p>
        </p:txBody>
      </p:sp>
      <p:grpSp>
        <p:nvGrpSpPr>
          <p:cNvPr id="6" name="Group 5"/>
          <p:cNvGrpSpPr/>
          <p:nvPr/>
        </p:nvGrpSpPr>
        <p:grpSpPr>
          <a:xfrm>
            <a:off x="1338658" y="2871780"/>
            <a:ext cx="4209212" cy="1493580"/>
            <a:chOff x="1518506" y="3310649"/>
            <a:chExt cx="4209212" cy="1493580"/>
          </a:xfrm>
        </p:grpSpPr>
        <p:sp>
          <p:nvSpPr>
            <p:cNvPr id="21" name="Rectangle 20"/>
            <p:cNvSpPr/>
            <p:nvPr/>
          </p:nvSpPr>
          <p:spPr>
            <a:xfrm>
              <a:off x="1518506" y="3310649"/>
              <a:ext cx="4209212" cy="149358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683938" y="3420504"/>
              <a:ext cx="3878348" cy="1323439"/>
            </a:xfrm>
            <a:prstGeom prst="rect">
              <a:avLst/>
            </a:prstGeom>
            <a:noFill/>
          </p:spPr>
          <p:txBody>
            <a:bodyPr wrap="square" rtlCol="0">
              <a:spAutoFit/>
            </a:bodyPr>
            <a:lstStyle/>
            <a:p>
              <a:r>
                <a:rPr lang="en-US" sz="1600" dirty="0">
                  <a:latin typeface="Azo Sans" panose="020B0603030303020204" pitchFamily="34" charset="0"/>
                </a:rPr>
                <a:t>T</a:t>
              </a:r>
              <a:r>
                <a:rPr lang="en-US" sz="1600" dirty="0" smtClean="0">
                  <a:latin typeface="Azo Sans" panose="020B0603030303020204" pitchFamily="34" charset="0"/>
                </a:rPr>
                <a:t>his company handled </a:t>
              </a:r>
              <a:r>
                <a:rPr lang="en-US" sz="1600" dirty="0">
                  <a:latin typeface="Azo Sans" panose="020B0603030303020204" pitchFamily="34" charset="0"/>
                </a:rPr>
                <a:t>thousands of paper insurance policies stored on microfilm, which slowed customer service and created inefficient business processes. </a:t>
              </a:r>
            </a:p>
          </p:txBody>
        </p:sp>
      </p:grpSp>
      <p:sp>
        <p:nvSpPr>
          <p:cNvPr id="25" name="Subtitle 2"/>
          <p:cNvSpPr txBox="1">
            <a:spLocks/>
          </p:cNvSpPr>
          <p:nvPr/>
        </p:nvSpPr>
        <p:spPr>
          <a:xfrm>
            <a:off x="7610689" y="2383460"/>
            <a:ext cx="1903031" cy="449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smtClean="0">
                <a:latin typeface="Azo Sans" panose="020B0603030303020204" pitchFamily="34" charset="0"/>
              </a:rPr>
              <a:t>RPA Solution</a:t>
            </a:r>
          </a:p>
        </p:txBody>
      </p:sp>
      <p:grpSp>
        <p:nvGrpSpPr>
          <p:cNvPr id="10" name="Group 9"/>
          <p:cNvGrpSpPr/>
          <p:nvPr/>
        </p:nvGrpSpPr>
        <p:grpSpPr>
          <a:xfrm>
            <a:off x="550694" y="504391"/>
            <a:ext cx="11781005" cy="1291201"/>
            <a:chOff x="1518505" y="237905"/>
            <a:chExt cx="11781005" cy="1291201"/>
          </a:xfrm>
        </p:grpSpPr>
        <p:sp>
          <p:nvSpPr>
            <p:cNvPr id="20" name="Subtitle 2"/>
            <p:cNvSpPr txBox="1">
              <a:spLocks/>
            </p:cNvSpPr>
            <p:nvPr/>
          </p:nvSpPr>
          <p:spPr>
            <a:xfrm>
              <a:off x="1567024" y="1079243"/>
              <a:ext cx="8312558" cy="4498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latin typeface="Azo Sans" panose="020B0603030303020204" pitchFamily="34" charset="0"/>
                </a:rPr>
                <a:t>Usage Scenario #1- </a:t>
              </a:r>
              <a:r>
                <a:rPr lang="en-US" sz="2000" dirty="0" smtClean="0">
                  <a:latin typeface="Azo Sans" panose="020B0603030303020204" pitchFamily="34" charset="0"/>
                </a:rPr>
                <a:t>Automating Search &amp; Retrieval </a:t>
              </a:r>
            </a:p>
          </p:txBody>
        </p:sp>
        <p:sp>
          <p:nvSpPr>
            <p:cNvPr id="42" name="Title 1"/>
            <p:cNvSpPr txBox="1">
              <a:spLocks/>
            </p:cNvSpPr>
            <p:nvPr/>
          </p:nvSpPr>
          <p:spPr>
            <a:xfrm>
              <a:off x="1518505" y="237905"/>
              <a:ext cx="11781005"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smtClean="0">
                  <a:latin typeface="Azo Sans Black" panose="020B0A03030303020204" pitchFamily="34" charset="0"/>
                </a:rPr>
                <a:t>PaperVision</a:t>
              </a:r>
              <a:r>
                <a:rPr lang="en-US" sz="3600" dirty="0" smtClean="0">
                  <a:latin typeface="Azo Sans Black" panose="020B0A03030303020204" pitchFamily="34" charset="0"/>
                </a:rPr>
                <a:t>® Integration Definitions</a:t>
              </a:r>
              <a:endParaRPr lang="en-US" sz="3600" dirty="0">
                <a:latin typeface="Azo Sans Black" panose="020B0A03030303020204" pitchFamily="34" charset="0"/>
              </a:endParaRPr>
            </a:p>
          </p:txBody>
        </p:sp>
      </p:grpSp>
      <p:sp>
        <p:nvSpPr>
          <p:cNvPr id="23" name="Rectangle 22"/>
          <p:cNvSpPr/>
          <p:nvPr/>
        </p:nvSpPr>
        <p:spPr>
          <a:xfrm>
            <a:off x="5798821" y="2850101"/>
            <a:ext cx="5610776" cy="20882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850397" y="2960895"/>
            <a:ext cx="5507624" cy="2015699"/>
          </a:xfrm>
          <a:prstGeom prst="rect">
            <a:avLst/>
          </a:prstGeom>
          <a:noFill/>
        </p:spPr>
        <p:txBody>
          <a:bodyPr wrap="square" rtlCol="0">
            <a:spAutoFit/>
          </a:bodyPr>
          <a:lstStyle/>
          <a:p>
            <a:pPr marL="342900" indent="-342900">
              <a:buAutoNum type="arabicPeriod"/>
            </a:pPr>
            <a:r>
              <a:rPr lang="en-US" sz="1400" dirty="0" smtClean="0">
                <a:latin typeface="Azo Sans" panose="020B0603030303020204" pitchFamily="34" charset="0"/>
              </a:rPr>
              <a:t>Employee scans paper form using </a:t>
            </a:r>
            <a:r>
              <a:rPr lang="en-US" sz="1400" dirty="0" err="1" smtClean="0">
                <a:latin typeface="Azo Sans" panose="020B0603030303020204" pitchFamily="34" charset="0"/>
              </a:rPr>
              <a:t>PaperVision</a:t>
            </a:r>
            <a:r>
              <a:rPr lang="en-US" sz="1400" dirty="0" smtClean="0">
                <a:latin typeface="Azo Sans" panose="020B0603030303020204" pitchFamily="34" charset="0"/>
              </a:rPr>
              <a:t>® Capture.</a:t>
            </a:r>
          </a:p>
          <a:p>
            <a:pPr marL="342900" indent="-342900">
              <a:buAutoNum type="arabicPeriod"/>
            </a:pPr>
            <a:r>
              <a:rPr lang="en-US" sz="1400" dirty="0" smtClean="0">
                <a:latin typeface="Azo Sans" panose="020B0603030303020204" pitchFamily="34" charset="0"/>
              </a:rPr>
              <a:t>Digitized files are sorted and stored using their Enterprise Content Management (ECM) system, </a:t>
            </a:r>
            <a:r>
              <a:rPr lang="en-US" sz="1400" dirty="0" err="1" smtClean="0">
                <a:latin typeface="Azo Sans" panose="020B0603030303020204" pitchFamily="34" charset="0"/>
              </a:rPr>
              <a:t>PaperVision</a:t>
            </a:r>
            <a:r>
              <a:rPr lang="en-US" sz="1400" dirty="0" smtClean="0">
                <a:latin typeface="Azo Sans" panose="020B0603030303020204" pitchFamily="34" charset="0"/>
              </a:rPr>
              <a:t>® Enterprise.</a:t>
            </a:r>
          </a:p>
          <a:p>
            <a:pPr marL="342900" indent="-342900">
              <a:buAutoNum type="arabicPeriod"/>
            </a:pPr>
            <a:r>
              <a:rPr lang="en-US" sz="1400" dirty="0" smtClean="0">
                <a:latin typeface="Azo Sans" panose="020B0603030303020204" pitchFamily="34" charset="0"/>
              </a:rPr>
              <a:t>Search and retrieval of all policy and customer information is automated using </a:t>
            </a:r>
            <a:r>
              <a:rPr lang="en-US" sz="1400" dirty="0" err="1" smtClean="0">
                <a:latin typeface="Azo Sans" panose="020B0603030303020204" pitchFamily="34" charset="0"/>
              </a:rPr>
              <a:t>PaperVision</a:t>
            </a:r>
            <a:r>
              <a:rPr lang="en-US" sz="1400" dirty="0" smtClean="0">
                <a:latin typeface="Azo Sans" panose="020B0603030303020204" pitchFamily="34" charset="0"/>
              </a:rPr>
              <a:t>® Integration Definitions, allowing customer service to retrieve and display documents in their LOB application.</a:t>
            </a:r>
          </a:p>
          <a:p>
            <a:endParaRPr lang="en-US" sz="1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808" y="6437402"/>
            <a:ext cx="13327508" cy="432535"/>
          </a:xfrm>
          <a:prstGeom prst="rect">
            <a:avLst/>
          </a:prstGeom>
        </p:spPr>
      </p:pic>
      <p:cxnSp>
        <p:nvCxnSpPr>
          <p:cNvPr id="27" name="Straight Connector 26"/>
          <p:cNvCxnSpPr/>
          <p:nvPr/>
        </p:nvCxnSpPr>
        <p:spPr>
          <a:xfrm flipH="1">
            <a:off x="1152542" y="2850101"/>
            <a:ext cx="10257054" cy="0"/>
          </a:xfrm>
          <a:prstGeom prst="line">
            <a:avLst/>
          </a:prstGeom>
          <a:ln>
            <a:solidFill>
              <a:srgbClr val="37A3C0"/>
            </a:solidFill>
          </a:ln>
        </p:spPr>
        <p:style>
          <a:lnRef idx="1">
            <a:schemeClr val="dk1"/>
          </a:lnRef>
          <a:fillRef idx="0">
            <a:schemeClr val="dk1"/>
          </a:fillRef>
          <a:effectRef idx="0">
            <a:schemeClr val="dk1"/>
          </a:effectRef>
          <a:fontRef idx="minor">
            <a:schemeClr val="tx1"/>
          </a:fontRef>
        </p:style>
      </p:cxn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066" y="2517403"/>
            <a:ext cx="718352" cy="71835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326" y="2643260"/>
            <a:ext cx="353956" cy="457040"/>
          </a:xfrm>
          <a:prstGeom prst="rect">
            <a:avLst/>
          </a:prstGeom>
        </p:spPr>
      </p:pic>
    </p:spTree>
    <p:extLst>
      <p:ext uri="{BB962C8B-B14F-4D97-AF65-F5344CB8AC3E}">
        <p14:creationId xmlns:p14="http://schemas.microsoft.com/office/powerpoint/2010/main" val="23681344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44" y="-2603047"/>
            <a:ext cx="13432367" cy="10074275"/>
          </a:xfrm>
          <a:prstGeom prst="rect">
            <a:avLst/>
          </a:prstGeom>
        </p:spPr>
      </p:pic>
      <p:sp>
        <p:nvSpPr>
          <p:cNvPr id="3" name="Content Placeholder 2"/>
          <p:cNvSpPr>
            <a:spLocks noGrp="1"/>
          </p:cNvSpPr>
          <p:nvPr>
            <p:ph idx="1"/>
          </p:nvPr>
        </p:nvSpPr>
        <p:spPr>
          <a:xfrm>
            <a:off x="1917700" y="3535362"/>
            <a:ext cx="8686800" cy="1646238"/>
          </a:xfrm>
        </p:spPr>
        <p:txBody>
          <a:bodyPr>
            <a:noAutofit/>
          </a:bodyPr>
          <a:lstStyle/>
          <a:p>
            <a:pPr marL="0" indent="0">
              <a:buNone/>
            </a:pPr>
            <a:r>
              <a:rPr lang="en-US" sz="2400" dirty="0">
                <a:latin typeface="Azo Sans" panose="020B0603030303020204" pitchFamily="34" charset="0"/>
              </a:rPr>
              <a:t>P</a:t>
            </a:r>
            <a:r>
              <a:rPr lang="en-US" sz="2400" dirty="0" smtClean="0">
                <a:latin typeface="Azo Sans" panose="020B0603030303020204" pitchFamily="34" charset="0"/>
              </a:rPr>
              <a:t>ull </a:t>
            </a:r>
            <a:r>
              <a:rPr lang="en-US" sz="2400" dirty="0">
                <a:latin typeface="Azo Sans" panose="020B0603030303020204" pitchFamily="34" charset="0"/>
              </a:rPr>
              <a:t>images from your repository into your line-of-business (LOB) </a:t>
            </a:r>
            <a:r>
              <a:rPr lang="en-US" sz="2400" dirty="0" smtClean="0">
                <a:latin typeface="Azo Sans" panose="020B0603030303020204" pitchFamily="34" charset="0"/>
              </a:rPr>
              <a:t>application, update </a:t>
            </a:r>
            <a:r>
              <a:rPr lang="en-US" sz="2400" dirty="0">
                <a:latin typeface="Azo Sans" panose="020B0603030303020204" pitchFamily="34" charset="0"/>
              </a:rPr>
              <a:t>index information for those </a:t>
            </a:r>
            <a:r>
              <a:rPr lang="en-US" sz="2400" dirty="0" smtClean="0">
                <a:latin typeface="Azo Sans" panose="020B0603030303020204" pitchFamily="34" charset="0"/>
              </a:rPr>
              <a:t>images without </a:t>
            </a:r>
            <a:r>
              <a:rPr lang="en-US" sz="2400" dirty="0">
                <a:latin typeface="Azo Sans" panose="020B0603030303020204" pitchFamily="34" charset="0"/>
              </a:rPr>
              <a:t>switching back and forth between </a:t>
            </a:r>
            <a:r>
              <a:rPr lang="en-US" sz="2400" dirty="0" smtClean="0">
                <a:latin typeface="Azo Sans" panose="020B0603030303020204" pitchFamily="34" charset="0"/>
              </a:rPr>
              <a:t>applications, and pass </a:t>
            </a:r>
            <a:r>
              <a:rPr lang="en-US" sz="2400" dirty="0">
                <a:latin typeface="Azo Sans" panose="020B0603030303020204" pitchFamily="34" charset="0"/>
              </a:rPr>
              <a:t>information from your document management application to your </a:t>
            </a:r>
            <a:r>
              <a:rPr lang="en-US" sz="2400" dirty="0" smtClean="0">
                <a:latin typeface="Azo Sans" panose="020B0603030303020204" pitchFamily="34" charset="0"/>
              </a:rPr>
              <a:t>LOB.</a:t>
            </a:r>
            <a:endParaRPr lang="en-US" sz="2400" dirty="0">
              <a:latin typeface="Azo Sans" panose="020B0603030303020204" pitchFamily="34" charset="0"/>
            </a:endParaRPr>
          </a:p>
        </p:txBody>
      </p:sp>
      <p:sp>
        <p:nvSpPr>
          <p:cNvPr id="4" name="Rectangle 3"/>
          <p:cNvSpPr/>
          <p:nvPr/>
        </p:nvSpPr>
        <p:spPr>
          <a:xfrm>
            <a:off x="1816100" y="2209800"/>
            <a:ext cx="4622800" cy="10033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 name="Straight Connector 5"/>
          <p:cNvCxnSpPr/>
          <p:nvPr/>
        </p:nvCxnSpPr>
        <p:spPr>
          <a:xfrm flipH="1">
            <a:off x="-1054100" y="2711450"/>
            <a:ext cx="28702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006600" y="2074068"/>
            <a:ext cx="4749800" cy="1325563"/>
          </a:xfrm>
        </p:spPr>
        <p:txBody>
          <a:bodyPr>
            <a:normAutofit/>
          </a:bodyPr>
          <a:lstStyle/>
          <a:p>
            <a:r>
              <a:rPr lang="en-US" sz="2800" dirty="0" err="1" smtClean="0">
                <a:latin typeface="Azo Sans Medium" panose="020B0703030303020204" pitchFamily="34" charset="0"/>
              </a:rPr>
              <a:t>PaperVision</a:t>
            </a:r>
            <a:r>
              <a:rPr lang="en-US" sz="2800" dirty="0" smtClean="0">
                <a:latin typeface="Azo Sans Medium" panose="020B0703030303020204" pitchFamily="34" charset="0"/>
              </a:rPr>
              <a:t>® Integration Manager (PIM)</a:t>
            </a:r>
            <a:endParaRPr lang="en-US" sz="2800" dirty="0">
              <a:latin typeface="Azo Sans Medium" panose="020B0703030303020204"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8523" t="-5301" r="18167" b="7284"/>
          <a:stretch/>
        </p:blipFill>
        <p:spPr>
          <a:xfrm>
            <a:off x="8497499" y="-3417729"/>
            <a:ext cx="6750968" cy="6835457"/>
          </a:xfrm>
          <a:prstGeom prst="ellipse">
            <a:avLst/>
          </a:prstGeom>
        </p:spPr>
      </p:pic>
    </p:spTree>
    <p:extLst>
      <p:ext uri="{BB962C8B-B14F-4D97-AF65-F5344CB8AC3E}">
        <p14:creationId xmlns:p14="http://schemas.microsoft.com/office/powerpoint/2010/main" val="9039588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427" y="-1558018"/>
            <a:ext cx="13432367" cy="10074275"/>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04" y="3199953"/>
            <a:ext cx="4222967" cy="2717940"/>
          </a:xfrm>
          <a:prstGeom prst="rect">
            <a:avLst/>
          </a:prstGeom>
        </p:spPr>
      </p:pic>
      <p:grpSp>
        <p:nvGrpSpPr>
          <p:cNvPr id="6" name="Group 5"/>
          <p:cNvGrpSpPr/>
          <p:nvPr/>
        </p:nvGrpSpPr>
        <p:grpSpPr>
          <a:xfrm>
            <a:off x="1285283" y="2076662"/>
            <a:ext cx="4209212" cy="2907290"/>
            <a:chOff x="1518506" y="1996549"/>
            <a:chExt cx="4209212" cy="2907290"/>
          </a:xfrm>
        </p:grpSpPr>
        <p:sp>
          <p:nvSpPr>
            <p:cNvPr id="24" name="Subtitle 2"/>
            <p:cNvSpPr txBox="1">
              <a:spLocks/>
            </p:cNvSpPr>
            <p:nvPr/>
          </p:nvSpPr>
          <p:spPr>
            <a:xfrm>
              <a:off x="2925131" y="1996549"/>
              <a:ext cx="1395962" cy="4498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smtClean="0">
                  <a:latin typeface="Azo Sans" panose="020B0603030303020204" pitchFamily="34" charset="0"/>
                </a:rPr>
                <a:t>Challenge</a:t>
              </a:r>
            </a:p>
          </p:txBody>
        </p:sp>
        <p:grpSp>
          <p:nvGrpSpPr>
            <p:cNvPr id="4" name="Group 3"/>
            <p:cNvGrpSpPr/>
            <p:nvPr/>
          </p:nvGrpSpPr>
          <p:grpSpPr>
            <a:xfrm>
              <a:off x="1518506" y="2482115"/>
              <a:ext cx="4209212" cy="2421724"/>
              <a:chOff x="1518506" y="1947077"/>
              <a:chExt cx="4209212" cy="2421724"/>
            </a:xfrm>
          </p:grpSpPr>
          <p:sp>
            <p:nvSpPr>
              <p:cNvPr id="21" name="Rectangle 20"/>
              <p:cNvSpPr/>
              <p:nvPr/>
            </p:nvSpPr>
            <p:spPr>
              <a:xfrm>
                <a:off x="1518506" y="1947077"/>
                <a:ext cx="4209212" cy="242172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683937" y="2272039"/>
                <a:ext cx="3900433" cy="1815882"/>
              </a:xfrm>
              <a:prstGeom prst="rect">
                <a:avLst/>
              </a:prstGeom>
              <a:noFill/>
            </p:spPr>
            <p:txBody>
              <a:bodyPr wrap="square" rtlCol="0">
                <a:spAutoFit/>
              </a:bodyPr>
              <a:lstStyle/>
              <a:p>
                <a:r>
                  <a:rPr lang="en-US" sz="1600" dirty="0">
                    <a:latin typeface="Azo Sans" panose="020B0603030303020204" pitchFamily="34" charset="0"/>
                  </a:rPr>
                  <a:t>Having thousands of patients, this facility’s manual patient paperwork was hindering their efficiency. Paper forms were being filled out by patients, which then had to be manually typed, indexed, and stored into their medical record application.</a:t>
                </a:r>
              </a:p>
            </p:txBody>
          </p:sp>
        </p:grpSp>
      </p:grpSp>
      <p:sp>
        <p:nvSpPr>
          <p:cNvPr id="25" name="Subtitle 2"/>
          <p:cNvSpPr txBox="1">
            <a:spLocks/>
          </p:cNvSpPr>
          <p:nvPr/>
        </p:nvSpPr>
        <p:spPr>
          <a:xfrm>
            <a:off x="7557349" y="2046542"/>
            <a:ext cx="1903031" cy="449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smtClean="0">
                <a:latin typeface="Azo Sans" panose="020B0603030303020204" pitchFamily="34" charset="0"/>
              </a:rPr>
              <a:t>RPA Solution</a:t>
            </a:r>
          </a:p>
        </p:txBody>
      </p:sp>
      <p:sp>
        <p:nvSpPr>
          <p:cNvPr id="23" name="Rectangle 22"/>
          <p:cNvSpPr/>
          <p:nvPr/>
        </p:nvSpPr>
        <p:spPr>
          <a:xfrm>
            <a:off x="5741606" y="2602099"/>
            <a:ext cx="5534519" cy="238185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5827741" y="2943602"/>
            <a:ext cx="4962179" cy="2031325"/>
          </a:xfrm>
          <a:prstGeom prst="rect">
            <a:avLst/>
          </a:prstGeom>
          <a:noFill/>
        </p:spPr>
        <p:txBody>
          <a:bodyPr wrap="square" rtlCol="0">
            <a:spAutoFit/>
          </a:bodyPr>
          <a:lstStyle/>
          <a:p>
            <a:pPr marL="342900" lvl="0" indent="-342900">
              <a:buFont typeface="+mj-lt"/>
              <a:buAutoNum type="arabicPeriod"/>
            </a:pPr>
            <a:r>
              <a:rPr lang="en-US" sz="1400" dirty="0" err="1" smtClean="0">
                <a:latin typeface="Azo Sans" panose="020B0603030303020204" pitchFamily="34" charset="0"/>
              </a:rPr>
              <a:t>PaperVision</a:t>
            </a:r>
            <a:r>
              <a:rPr lang="en-US" sz="1400" dirty="0" smtClean="0">
                <a:latin typeface="Azo Sans" panose="020B0603030303020204" pitchFamily="34" charset="0"/>
              </a:rPr>
              <a:t>® </a:t>
            </a:r>
            <a:r>
              <a:rPr lang="en-US" sz="1400" dirty="0">
                <a:latin typeface="Azo Sans" panose="020B0603030303020204" pitchFamily="34" charset="0"/>
              </a:rPr>
              <a:t>Integration Manager (PIM) </a:t>
            </a:r>
            <a:r>
              <a:rPr lang="en-US" sz="1400" dirty="0" smtClean="0">
                <a:latin typeface="Azo Sans" panose="020B0603030303020204" pitchFamily="34" charset="0"/>
              </a:rPr>
              <a:t>opens indexing.</a:t>
            </a:r>
            <a:endParaRPr lang="en-US" sz="1400" dirty="0">
              <a:latin typeface="Azo Sans" panose="020B0603030303020204" pitchFamily="34" charset="0"/>
            </a:endParaRPr>
          </a:p>
          <a:p>
            <a:pPr marL="342900" lvl="0" indent="-342900">
              <a:buFont typeface="+mj-lt"/>
              <a:buAutoNum type="arabicPeriod"/>
            </a:pPr>
            <a:r>
              <a:rPr lang="en-US" sz="1400" dirty="0" smtClean="0">
                <a:latin typeface="Azo Sans" panose="020B0603030303020204" pitchFamily="34" charset="0"/>
              </a:rPr>
              <a:t>PIM automatically enters patient form data.</a:t>
            </a:r>
          </a:p>
          <a:p>
            <a:pPr marL="342900" lvl="0" indent="-342900">
              <a:buFont typeface="+mj-lt"/>
              <a:buAutoNum type="arabicPeriod"/>
            </a:pPr>
            <a:r>
              <a:rPr lang="en-US" sz="1400" dirty="0" smtClean="0">
                <a:latin typeface="Azo Sans" panose="020B0603030303020204" pitchFamily="34" charset="0"/>
              </a:rPr>
              <a:t>PIM assesses if the data being entered matches the expected type and format for each index.</a:t>
            </a:r>
          </a:p>
          <a:p>
            <a:pPr marL="342900" lvl="0" indent="-342900">
              <a:buFont typeface="+mj-lt"/>
              <a:buAutoNum type="arabicPeriod"/>
            </a:pPr>
            <a:r>
              <a:rPr lang="en-US" sz="1400" dirty="0" smtClean="0">
                <a:latin typeface="Azo Sans" panose="020B0603030303020204" pitchFamily="34" charset="0"/>
              </a:rPr>
              <a:t>PIM eliminates </a:t>
            </a:r>
            <a:r>
              <a:rPr lang="en-US" sz="1400" dirty="0">
                <a:latin typeface="Azo Sans" panose="020B0603030303020204" pitchFamily="34" charset="0"/>
              </a:rPr>
              <a:t>errors associated </a:t>
            </a:r>
            <a:r>
              <a:rPr lang="en-US" sz="1400" dirty="0" smtClean="0">
                <a:latin typeface="Azo Sans" panose="020B0603030303020204" pitchFamily="34" charset="0"/>
              </a:rPr>
              <a:t>with </a:t>
            </a:r>
            <a:r>
              <a:rPr lang="en-US" sz="1400" dirty="0">
                <a:latin typeface="Azo Sans" panose="020B0603030303020204" pitchFamily="34" charset="0"/>
              </a:rPr>
              <a:t>manual processing.</a:t>
            </a:r>
          </a:p>
          <a:p>
            <a:endParaRPr lang="en-US" sz="1400" dirty="0" smtClean="0">
              <a:latin typeface="Azo Sans" panose="020B0603030303020204" pitchFamily="34" charset="0"/>
            </a:endParaRPr>
          </a:p>
          <a:p>
            <a:endParaRPr lang="en-US" sz="1400" dirty="0"/>
          </a:p>
        </p:txBody>
      </p:sp>
      <p:grpSp>
        <p:nvGrpSpPr>
          <p:cNvPr id="10" name="Group 9"/>
          <p:cNvGrpSpPr/>
          <p:nvPr/>
        </p:nvGrpSpPr>
        <p:grpSpPr>
          <a:xfrm>
            <a:off x="550694" y="504391"/>
            <a:ext cx="11641305" cy="1291201"/>
            <a:chOff x="1518505" y="237905"/>
            <a:chExt cx="11641305" cy="1291201"/>
          </a:xfrm>
        </p:grpSpPr>
        <p:sp>
          <p:nvSpPr>
            <p:cNvPr id="20" name="Subtitle 2"/>
            <p:cNvSpPr txBox="1">
              <a:spLocks/>
            </p:cNvSpPr>
            <p:nvPr/>
          </p:nvSpPr>
          <p:spPr>
            <a:xfrm>
              <a:off x="1567023" y="1079243"/>
              <a:ext cx="11414987" cy="449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latin typeface="Azo Sans" panose="020B0603030303020204" pitchFamily="34" charset="0"/>
                </a:rPr>
                <a:t>Usage Scenario #1- </a:t>
              </a:r>
              <a:r>
                <a:rPr lang="en-US" sz="2000" dirty="0">
                  <a:latin typeface="Azo Sans" panose="020B0603030303020204" pitchFamily="34" charset="0"/>
                </a:rPr>
                <a:t>Customized Indexing Validates Information as it is Entered</a:t>
              </a:r>
              <a:endParaRPr lang="en-US" sz="2000" dirty="0" smtClean="0">
                <a:latin typeface="Azo Sans" panose="020B0603030303020204" pitchFamily="34" charset="0"/>
              </a:endParaRPr>
            </a:p>
          </p:txBody>
        </p:sp>
        <p:sp>
          <p:nvSpPr>
            <p:cNvPr id="42" name="Title 1"/>
            <p:cNvSpPr txBox="1">
              <a:spLocks/>
            </p:cNvSpPr>
            <p:nvPr/>
          </p:nvSpPr>
          <p:spPr>
            <a:xfrm>
              <a:off x="1518505" y="237905"/>
              <a:ext cx="11641305"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smtClean="0">
                  <a:latin typeface="Azo Sans Black" panose="020B0A03030303020204" pitchFamily="34" charset="0"/>
                </a:rPr>
                <a:t>PaperVision</a:t>
              </a:r>
              <a:r>
                <a:rPr lang="en-US" sz="3600" dirty="0" smtClean="0">
                  <a:latin typeface="Azo Sans Black" panose="020B0A03030303020204" pitchFamily="34" charset="0"/>
                </a:rPr>
                <a:t>­® Integration Manager</a:t>
              </a:r>
              <a:endParaRPr lang="en-US" sz="3600" dirty="0">
                <a:latin typeface="Azo Sans Black" panose="020B0A03030303020204" pitchFamily="34" charset="0"/>
              </a:endParaRPr>
            </a:p>
          </p:txBody>
        </p:sp>
      </p:gr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808" y="6437402"/>
            <a:ext cx="13327508" cy="432535"/>
          </a:xfrm>
          <a:prstGeom prst="rect">
            <a:avLst/>
          </a:prstGeom>
        </p:spPr>
      </p:pic>
      <p:grpSp>
        <p:nvGrpSpPr>
          <p:cNvPr id="12" name="Group 11"/>
          <p:cNvGrpSpPr/>
          <p:nvPr/>
        </p:nvGrpSpPr>
        <p:grpSpPr>
          <a:xfrm>
            <a:off x="480796" y="2250785"/>
            <a:ext cx="10795329" cy="718352"/>
            <a:chOff x="610336" y="2395164"/>
            <a:chExt cx="10866814" cy="718352"/>
          </a:xfrm>
        </p:grpSpPr>
        <p:cxnSp>
          <p:nvCxnSpPr>
            <p:cNvPr id="30" name="Straight Connector 29"/>
            <p:cNvCxnSpPr/>
            <p:nvPr/>
          </p:nvCxnSpPr>
          <p:spPr>
            <a:xfrm flipH="1">
              <a:off x="1302812" y="2722522"/>
              <a:ext cx="10174338" cy="5340"/>
            </a:xfrm>
            <a:prstGeom prst="line">
              <a:avLst/>
            </a:prstGeom>
            <a:ln>
              <a:solidFill>
                <a:srgbClr val="37A3C0"/>
              </a:solidFill>
            </a:ln>
          </p:spPr>
          <p:style>
            <a:lnRef idx="1">
              <a:schemeClr val="dk1"/>
            </a:lnRef>
            <a:fillRef idx="0">
              <a:schemeClr val="dk1"/>
            </a:fillRef>
            <a:effectRef idx="0">
              <a:schemeClr val="dk1"/>
            </a:effectRef>
            <a:fontRef idx="minor">
              <a:schemeClr val="tx1"/>
            </a:fontRef>
          </p:style>
        </p:cxnSp>
        <p:grpSp>
          <p:nvGrpSpPr>
            <p:cNvPr id="3" name="Group 2"/>
            <p:cNvGrpSpPr/>
            <p:nvPr/>
          </p:nvGrpSpPr>
          <p:grpSpPr>
            <a:xfrm>
              <a:off x="610336" y="2395164"/>
              <a:ext cx="718352" cy="718352"/>
              <a:chOff x="610336" y="2395164"/>
              <a:chExt cx="718352" cy="718352"/>
            </a:xfrm>
          </p:grpSpPr>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336" y="2395164"/>
                <a:ext cx="718352" cy="71835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547" y="2523681"/>
                <a:ext cx="427980" cy="397681"/>
              </a:xfrm>
              <a:prstGeom prst="rect">
                <a:avLst/>
              </a:prstGeom>
            </p:spPr>
          </p:pic>
        </p:grpSp>
      </p:grpSp>
    </p:spTree>
    <p:extLst>
      <p:ext uri="{BB962C8B-B14F-4D97-AF65-F5344CB8AC3E}">
        <p14:creationId xmlns:p14="http://schemas.microsoft.com/office/powerpoint/2010/main" val="5782837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427" y="-1558018"/>
            <a:ext cx="13432367" cy="10074275"/>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04" y="3199953"/>
            <a:ext cx="4222967" cy="2717940"/>
          </a:xfrm>
          <a:prstGeom prst="rect">
            <a:avLst/>
          </a:prstGeom>
        </p:spPr>
      </p:pic>
      <p:grpSp>
        <p:nvGrpSpPr>
          <p:cNvPr id="6" name="Group 5"/>
          <p:cNvGrpSpPr/>
          <p:nvPr/>
        </p:nvGrpSpPr>
        <p:grpSpPr>
          <a:xfrm>
            <a:off x="1285283" y="2076662"/>
            <a:ext cx="4209212" cy="2907290"/>
            <a:chOff x="1518506" y="1996549"/>
            <a:chExt cx="4209212" cy="2907290"/>
          </a:xfrm>
        </p:grpSpPr>
        <p:sp>
          <p:nvSpPr>
            <p:cNvPr id="24" name="Subtitle 2"/>
            <p:cNvSpPr txBox="1">
              <a:spLocks/>
            </p:cNvSpPr>
            <p:nvPr/>
          </p:nvSpPr>
          <p:spPr>
            <a:xfrm>
              <a:off x="2925131" y="1996549"/>
              <a:ext cx="1395962" cy="4498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smtClean="0">
                  <a:latin typeface="Azo Sans" panose="020B0603030303020204" pitchFamily="34" charset="0"/>
                </a:rPr>
                <a:t>Challenge</a:t>
              </a:r>
            </a:p>
          </p:txBody>
        </p:sp>
        <p:grpSp>
          <p:nvGrpSpPr>
            <p:cNvPr id="4" name="Group 3"/>
            <p:cNvGrpSpPr/>
            <p:nvPr/>
          </p:nvGrpSpPr>
          <p:grpSpPr>
            <a:xfrm>
              <a:off x="1518506" y="2482115"/>
              <a:ext cx="4209212" cy="2421724"/>
              <a:chOff x="1518506" y="1947077"/>
              <a:chExt cx="4209212" cy="2421724"/>
            </a:xfrm>
          </p:grpSpPr>
          <p:sp>
            <p:nvSpPr>
              <p:cNvPr id="21" name="Rectangle 20"/>
              <p:cNvSpPr/>
              <p:nvPr/>
            </p:nvSpPr>
            <p:spPr>
              <a:xfrm>
                <a:off x="1518506" y="1947077"/>
                <a:ext cx="4209212" cy="242172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683937" y="2125860"/>
                <a:ext cx="3900433" cy="2062103"/>
              </a:xfrm>
              <a:prstGeom prst="rect">
                <a:avLst/>
              </a:prstGeom>
              <a:noFill/>
            </p:spPr>
            <p:txBody>
              <a:bodyPr wrap="square" rtlCol="0">
                <a:spAutoFit/>
              </a:bodyPr>
              <a:lstStyle/>
              <a:p>
                <a:r>
                  <a:rPr lang="en-US" sz="1600" dirty="0" smtClean="0">
                    <a:latin typeface="Azo Sans" panose="020B0603030303020204" pitchFamily="34" charset="0"/>
                  </a:rPr>
                  <a:t>This distinguished academic institution sends, verifies, and stores thousands of student forms every day. When a department needed a file, they had to put in an administrative request and then a hard copy would be routed on foot. Time and money were being wasted hand-delivering hard copies.</a:t>
                </a:r>
                <a:endParaRPr lang="en-US" sz="1600" dirty="0">
                  <a:latin typeface="Azo Sans" panose="020B0603030303020204" pitchFamily="34" charset="0"/>
                </a:endParaRPr>
              </a:p>
            </p:txBody>
          </p:sp>
        </p:grpSp>
      </p:grpSp>
      <p:sp>
        <p:nvSpPr>
          <p:cNvPr id="25" name="Subtitle 2"/>
          <p:cNvSpPr txBox="1">
            <a:spLocks/>
          </p:cNvSpPr>
          <p:nvPr/>
        </p:nvSpPr>
        <p:spPr>
          <a:xfrm>
            <a:off x="7557349" y="2046542"/>
            <a:ext cx="1903031" cy="449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smtClean="0">
                <a:latin typeface="Azo Sans" panose="020B0603030303020204" pitchFamily="34" charset="0"/>
              </a:rPr>
              <a:t>RPA Solution</a:t>
            </a:r>
          </a:p>
        </p:txBody>
      </p:sp>
      <p:sp>
        <p:nvSpPr>
          <p:cNvPr id="23" name="Rectangle 22"/>
          <p:cNvSpPr/>
          <p:nvPr/>
        </p:nvSpPr>
        <p:spPr>
          <a:xfrm>
            <a:off x="5741606" y="2602099"/>
            <a:ext cx="5534519" cy="238185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5827741" y="2841217"/>
            <a:ext cx="4962179" cy="2246769"/>
          </a:xfrm>
          <a:prstGeom prst="rect">
            <a:avLst/>
          </a:prstGeom>
          <a:noFill/>
        </p:spPr>
        <p:txBody>
          <a:bodyPr wrap="square" rtlCol="0">
            <a:spAutoFit/>
          </a:bodyPr>
          <a:lstStyle/>
          <a:p>
            <a:pPr marL="342900" lvl="0" indent="-342900">
              <a:buFont typeface="Arial" panose="020B0604020202020204" pitchFamily="34" charset="0"/>
              <a:buChar char="•"/>
            </a:pPr>
            <a:r>
              <a:rPr lang="en-US" sz="1400" dirty="0" err="1">
                <a:latin typeface="Azo Sans" panose="020B0603030303020204" pitchFamily="34" charset="0"/>
              </a:rPr>
              <a:t>PaperVision</a:t>
            </a:r>
            <a:r>
              <a:rPr lang="en-US" sz="1400" dirty="0">
                <a:latin typeface="Azo Sans" panose="020B0603030303020204" pitchFamily="34" charset="0"/>
              </a:rPr>
              <a:t>® Integration Manager (PIM</a:t>
            </a:r>
            <a:r>
              <a:rPr lang="en-US" sz="1400" dirty="0" smtClean="0">
                <a:latin typeface="Azo Sans" panose="020B0603030303020204" pitchFamily="34" charset="0"/>
              </a:rPr>
              <a:t>) enabled department administrators to easily manage and instantly integrate learner information across all campus applications.</a:t>
            </a:r>
          </a:p>
          <a:p>
            <a:pPr marL="342900" lvl="0" indent="-342900">
              <a:buFont typeface="Arial" panose="020B0604020202020204" pitchFamily="34" charset="0"/>
              <a:buChar char="•"/>
            </a:pPr>
            <a:r>
              <a:rPr lang="en-US" sz="1400" dirty="0" smtClean="0">
                <a:latin typeface="Azo Sans" panose="020B0603030303020204" pitchFamily="34" charset="0"/>
              </a:rPr>
              <a:t>Information is now automatically shared across campus, eliminating paper forms and tedious mail delivery systems, saving time and money on communication processes.</a:t>
            </a:r>
            <a:endParaRPr lang="en-US" sz="1400" dirty="0">
              <a:latin typeface="Azo Sans" panose="020B0603030303020204" pitchFamily="34" charset="0"/>
            </a:endParaRPr>
          </a:p>
          <a:p>
            <a:endParaRPr lang="en-US" sz="1400" dirty="0" smtClean="0">
              <a:latin typeface="Azo Sans" panose="020B0603030303020204" pitchFamily="34" charset="0"/>
            </a:endParaRPr>
          </a:p>
          <a:p>
            <a:endParaRPr lang="en-US" sz="1400" dirty="0"/>
          </a:p>
        </p:txBody>
      </p:sp>
      <p:grpSp>
        <p:nvGrpSpPr>
          <p:cNvPr id="10" name="Group 9"/>
          <p:cNvGrpSpPr/>
          <p:nvPr/>
        </p:nvGrpSpPr>
        <p:grpSpPr>
          <a:xfrm>
            <a:off x="550694" y="504391"/>
            <a:ext cx="11641305" cy="1291201"/>
            <a:chOff x="1518505" y="237905"/>
            <a:chExt cx="11641305" cy="1291201"/>
          </a:xfrm>
        </p:grpSpPr>
        <p:sp>
          <p:nvSpPr>
            <p:cNvPr id="20" name="Subtitle 2"/>
            <p:cNvSpPr txBox="1">
              <a:spLocks/>
            </p:cNvSpPr>
            <p:nvPr/>
          </p:nvSpPr>
          <p:spPr>
            <a:xfrm>
              <a:off x="1567023" y="1079243"/>
              <a:ext cx="11414987" cy="449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latin typeface="Azo Sans" panose="020B0603030303020204" pitchFamily="34" charset="0"/>
                </a:rPr>
                <a:t>Usage Scenario #2- </a:t>
              </a:r>
              <a:r>
                <a:rPr lang="en-US" sz="2000" dirty="0" smtClean="0">
                  <a:latin typeface="Azo Sans" panose="020B0603030303020204" pitchFamily="34" charset="0"/>
                </a:rPr>
                <a:t>Hands-Free Communication: No More Hand Deliveries</a:t>
              </a:r>
            </a:p>
          </p:txBody>
        </p:sp>
        <p:sp>
          <p:nvSpPr>
            <p:cNvPr id="42" name="Title 1"/>
            <p:cNvSpPr txBox="1">
              <a:spLocks/>
            </p:cNvSpPr>
            <p:nvPr/>
          </p:nvSpPr>
          <p:spPr>
            <a:xfrm>
              <a:off x="1518505" y="237905"/>
              <a:ext cx="11641305"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smtClean="0">
                  <a:latin typeface="Azo Sans Black" panose="020B0A03030303020204" pitchFamily="34" charset="0"/>
                </a:rPr>
                <a:t>PaperVision</a:t>
              </a:r>
              <a:r>
                <a:rPr lang="en-US" sz="3600" dirty="0" smtClean="0">
                  <a:latin typeface="Azo Sans Black" panose="020B0A03030303020204" pitchFamily="34" charset="0"/>
                </a:rPr>
                <a:t>­® Integration Manager</a:t>
              </a:r>
              <a:endParaRPr lang="en-US" sz="3600" dirty="0">
                <a:latin typeface="Azo Sans Black" panose="020B0A03030303020204" pitchFamily="34" charset="0"/>
              </a:endParaRPr>
            </a:p>
          </p:txBody>
        </p:sp>
      </p:gr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808" y="6437402"/>
            <a:ext cx="13327508" cy="432535"/>
          </a:xfrm>
          <a:prstGeom prst="rect">
            <a:avLst/>
          </a:prstGeom>
        </p:spPr>
      </p:pic>
      <p:grpSp>
        <p:nvGrpSpPr>
          <p:cNvPr id="12" name="Group 11"/>
          <p:cNvGrpSpPr/>
          <p:nvPr/>
        </p:nvGrpSpPr>
        <p:grpSpPr>
          <a:xfrm>
            <a:off x="480796" y="2250785"/>
            <a:ext cx="10795329" cy="718352"/>
            <a:chOff x="610336" y="2395164"/>
            <a:chExt cx="10866814" cy="718352"/>
          </a:xfrm>
        </p:grpSpPr>
        <p:cxnSp>
          <p:nvCxnSpPr>
            <p:cNvPr id="30" name="Straight Connector 29"/>
            <p:cNvCxnSpPr/>
            <p:nvPr/>
          </p:nvCxnSpPr>
          <p:spPr>
            <a:xfrm flipH="1">
              <a:off x="1302812" y="2722522"/>
              <a:ext cx="10174338" cy="5340"/>
            </a:xfrm>
            <a:prstGeom prst="line">
              <a:avLst/>
            </a:prstGeom>
            <a:ln>
              <a:solidFill>
                <a:srgbClr val="37A3C0"/>
              </a:solidFill>
            </a:ln>
          </p:spPr>
          <p:style>
            <a:lnRef idx="1">
              <a:schemeClr val="dk1"/>
            </a:lnRef>
            <a:fillRef idx="0">
              <a:schemeClr val="dk1"/>
            </a:fillRef>
            <a:effectRef idx="0">
              <a:schemeClr val="dk1"/>
            </a:effectRef>
            <a:fontRef idx="minor">
              <a:schemeClr val="tx1"/>
            </a:fontRef>
          </p:style>
        </p:cxn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336" y="2395164"/>
              <a:ext cx="718352" cy="718352"/>
            </a:xfrm>
            <a:prstGeom prst="rect">
              <a:avLst/>
            </a:prstGeom>
          </p:spPr>
        </p:pic>
      </p:grpSp>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311" y="2431102"/>
            <a:ext cx="588596" cy="337105"/>
          </a:xfrm>
          <a:prstGeom prst="rect">
            <a:avLst/>
          </a:prstGeom>
        </p:spPr>
      </p:pic>
    </p:spTree>
    <p:extLst>
      <p:ext uri="{BB962C8B-B14F-4D97-AF65-F5344CB8AC3E}">
        <p14:creationId xmlns:p14="http://schemas.microsoft.com/office/powerpoint/2010/main" val="8952241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428875"/>
            <a:ext cx="13432367" cy="10074275"/>
          </a:xfrm>
          <a:prstGeom prst="rect">
            <a:avLst/>
          </a:prstGeom>
        </p:spPr>
      </p:pic>
      <p:sp>
        <p:nvSpPr>
          <p:cNvPr id="3" name="Content Placeholder 2"/>
          <p:cNvSpPr>
            <a:spLocks noGrp="1"/>
          </p:cNvSpPr>
          <p:nvPr>
            <p:ph idx="1"/>
          </p:nvPr>
        </p:nvSpPr>
        <p:spPr>
          <a:xfrm>
            <a:off x="1917700" y="3535362"/>
            <a:ext cx="8064500" cy="1907495"/>
          </a:xfrm>
        </p:spPr>
        <p:txBody>
          <a:bodyPr>
            <a:normAutofit/>
          </a:bodyPr>
          <a:lstStyle/>
          <a:p>
            <a:pPr marL="0" indent="0">
              <a:buNone/>
            </a:pPr>
            <a:r>
              <a:rPr lang="en-US" sz="2400" dirty="0" smtClean="0">
                <a:latin typeface="Azo Sans" panose="020B0603030303020204" pitchFamily="34" charset="0"/>
              </a:rPr>
              <a:t>Create an </a:t>
            </a:r>
            <a:r>
              <a:rPr lang="en-US" sz="2400" dirty="0">
                <a:latin typeface="Azo Sans" panose="020B0603030303020204" pitchFamily="34" charset="0"/>
              </a:rPr>
              <a:t>electronic “user” who logs into your applications to perform tasks that were previously done by human </a:t>
            </a:r>
            <a:r>
              <a:rPr lang="en-US" sz="2400" dirty="0" smtClean="0">
                <a:latin typeface="Azo Sans" panose="020B0603030303020204" pitchFamily="34" charset="0"/>
              </a:rPr>
              <a:t>users. </a:t>
            </a:r>
            <a:r>
              <a:rPr lang="en-US" sz="2400" dirty="0">
                <a:latin typeface="Azo Sans" panose="020B0603030303020204" pitchFamily="34" charset="0"/>
              </a:rPr>
              <a:t>Y</a:t>
            </a:r>
            <a:r>
              <a:rPr lang="en-US" sz="2400" dirty="0" smtClean="0">
                <a:latin typeface="Azo Sans" panose="020B0603030303020204" pitchFamily="34" charset="0"/>
              </a:rPr>
              <a:t>our </a:t>
            </a:r>
            <a:r>
              <a:rPr lang="en-US" sz="2400" dirty="0">
                <a:latin typeface="Azo Sans" panose="020B0603030303020204" pitchFamily="34" charset="0"/>
              </a:rPr>
              <a:t>“bot” can perform data entry, complete research, or compare information between two systems to flag irregularities.</a:t>
            </a:r>
          </a:p>
        </p:txBody>
      </p:sp>
      <p:sp>
        <p:nvSpPr>
          <p:cNvPr id="4" name="Rectangle 3"/>
          <p:cNvSpPr/>
          <p:nvPr/>
        </p:nvSpPr>
        <p:spPr>
          <a:xfrm>
            <a:off x="1816100" y="2209800"/>
            <a:ext cx="4940300" cy="10033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 name="Straight Connector 5"/>
          <p:cNvCxnSpPr/>
          <p:nvPr/>
        </p:nvCxnSpPr>
        <p:spPr>
          <a:xfrm flipH="1">
            <a:off x="-1054100" y="2711450"/>
            <a:ext cx="28702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006600" y="2074068"/>
            <a:ext cx="4749800" cy="1325563"/>
          </a:xfrm>
        </p:spPr>
        <p:txBody>
          <a:bodyPr>
            <a:normAutofit/>
          </a:bodyPr>
          <a:lstStyle/>
          <a:p>
            <a:r>
              <a:rPr lang="en-US" sz="2800" dirty="0" err="1" smtClean="0">
                <a:latin typeface="Azo Sans Medium" panose="020B0703030303020204" pitchFamily="34" charset="0"/>
              </a:rPr>
              <a:t>PaperVision</a:t>
            </a:r>
            <a:r>
              <a:rPr lang="en-US" sz="2800" dirty="0" smtClean="0">
                <a:latin typeface="Azo Sans Medium" panose="020B0703030303020204" pitchFamily="34" charset="0"/>
              </a:rPr>
              <a:t>® Automation Manager (PAM)</a:t>
            </a:r>
            <a:endParaRPr lang="en-US" sz="2800" dirty="0">
              <a:latin typeface="Azo Sans Medium" panose="020B0703030303020204" pitchFamily="34" charset="0"/>
            </a:endParaRPr>
          </a:p>
        </p:txBody>
      </p:sp>
      <p:sp>
        <p:nvSpPr>
          <p:cNvPr id="8" name="Oval 7"/>
          <p:cNvSpPr/>
          <p:nvPr/>
        </p:nvSpPr>
        <p:spPr>
          <a:xfrm>
            <a:off x="8775700" y="-2813050"/>
            <a:ext cx="6388100" cy="6388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35374"/>
          <a:stretch/>
        </p:blipFill>
        <p:spPr>
          <a:xfrm>
            <a:off x="8730259" y="-3149600"/>
            <a:ext cx="6708708" cy="6858000"/>
          </a:xfrm>
          <a:prstGeom prst="ellipse">
            <a:avLst/>
          </a:prstGeom>
        </p:spPr>
      </p:pic>
    </p:spTree>
    <p:extLst>
      <p:ext uri="{BB962C8B-B14F-4D97-AF65-F5344CB8AC3E}">
        <p14:creationId xmlns:p14="http://schemas.microsoft.com/office/powerpoint/2010/main" val="14047714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912</TotalTime>
  <Words>864</Words>
  <Application>Microsoft Office PowerPoint</Application>
  <PresentationFormat>Widescreen</PresentationFormat>
  <Paragraphs>64</Paragraphs>
  <Slides>12</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Azo Sans</vt:lpstr>
      <vt:lpstr>Azo Sans Black</vt:lpstr>
      <vt:lpstr>Azo Sans Medium</vt:lpstr>
      <vt:lpstr>Calibri</vt:lpstr>
      <vt:lpstr>Calibri Light</vt:lpstr>
      <vt:lpstr>Office Theme</vt:lpstr>
      <vt:lpstr>Custom Design</vt:lpstr>
      <vt:lpstr>RPA</vt:lpstr>
      <vt:lpstr>PowerPoint Presentation</vt:lpstr>
      <vt:lpstr>PowerPoint Presentation</vt:lpstr>
      <vt:lpstr>PaperVision® Integration Definitions</vt:lpstr>
      <vt:lpstr>PowerPoint Presentation</vt:lpstr>
      <vt:lpstr>PaperVision® Integration Manager (PIM)</vt:lpstr>
      <vt:lpstr>PowerPoint Presentation</vt:lpstr>
      <vt:lpstr>PowerPoint Presentation</vt:lpstr>
      <vt:lpstr>PaperVision® Automation Manager (PAM)</vt:lpstr>
      <vt:lpstr>PowerPoint Presentation</vt:lpstr>
      <vt:lpstr>PowerPoint Presentation</vt:lpstr>
      <vt:lpstr>Visit www.digitechsystems.com/products/process-automation-tools  to learn how RPA can improve your business processes.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Kyle Broderick</dc:creator>
  <cp:lastModifiedBy>Kyle Broderick</cp:lastModifiedBy>
  <cp:revision>71</cp:revision>
  <dcterms:created xsi:type="dcterms:W3CDTF">2020-06-09T21:21:56Z</dcterms:created>
  <dcterms:modified xsi:type="dcterms:W3CDTF">2020-07-29T22:37:29Z</dcterms:modified>
</cp:coreProperties>
</file>